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697" r:id="rId2"/>
  </p:sldMasterIdLst>
  <p:notesMasterIdLst>
    <p:notesMasterId r:id="rId15"/>
  </p:notesMasterIdLst>
  <p:sldIdLst>
    <p:sldId id="256" r:id="rId3"/>
    <p:sldId id="258" r:id="rId4"/>
    <p:sldId id="260" r:id="rId5"/>
    <p:sldId id="261" r:id="rId6"/>
    <p:sldId id="259" r:id="rId7"/>
    <p:sldId id="267" r:id="rId8"/>
    <p:sldId id="262" r:id="rId9"/>
    <p:sldId id="263" r:id="rId10"/>
    <p:sldId id="264" r:id="rId11"/>
    <p:sldId id="265" r:id="rId12"/>
    <p:sldId id="266" r:id="rId13"/>
    <p:sldId id="257"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FF"/>
    <a:srgbClr val="3BCCFF"/>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30" autoAdjust="0"/>
    <p:restoredTop sz="46617" autoAdjust="0"/>
  </p:normalViewPr>
  <p:slideViewPr>
    <p:cSldViewPr snapToGrid="0">
      <p:cViewPr varScale="1">
        <p:scale>
          <a:sx n="50" d="100"/>
          <a:sy n="50" d="100"/>
        </p:scale>
        <p:origin x="1128"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A9D82F-DC73-4C56-9D7F-B3231463B40D}" type="datetimeFigureOut">
              <a:rPr lang="en-US" smtClean="0"/>
              <a:t>8/21/2017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1827FF-CDFA-41DC-BFE0-B26E3005A68E}" type="slidenum">
              <a:rPr lang="en-US" smtClean="0"/>
              <a:t>‹#›</a:t>
            </a:fld>
            <a:endParaRPr lang="en-US"/>
          </a:p>
        </p:txBody>
      </p:sp>
    </p:spTree>
    <p:extLst>
      <p:ext uri="{BB962C8B-B14F-4D97-AF65-F5344CB8AC3E}">
        <p14:creationId xmlns:p14="http://schemas.microsoft.com/office/powerpoint/2010/main" val="1264605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just a quick outline of what this session is going to cover.</a:t>
            </a:r>
          </a:p>
        </p:txBody>
      </p:sp>
      <p:sp>
        <p:nvSpPr>
          <p:cNvPr id="4" name="Slide Number Placeholder 3"/>
          <p:cNvSpPr>
            <a:spLocks noGrp="1"/>
          </p:cNvSpPr>
          <p:nvPr>
            <p:ph type="sldNum" sz="quarter" idx="10"/>
          </p:nvPr>
        </p:nvSpPr>
        <p:spPr/>
        <p:txBody>
          <a:bodyPr/>
          <a:lstStyle/>
          <a:p>
            <a:fld id="{9B1827FF-CDFA-41DC-BFE0-B26E3005A68E}" type="slidenum">
              <a:rPr lang="en-US" smtClean="0"/>
              <a:t>2</a:t>
            </a:fld>
            <a:endParaRPr lang="en-US"/>
          </a:p>
        </p:txBody>
      </p:sp>
    </p:spTree>
    <p:extLst>
      <p:ext uri="{BB962C8B-B14F-4D97-AF65-F5344CB8AC3E}">
        <p14:creationId xmlns:p14="http://schemas.microsoft.com/office/powerpoint/2010/main" val="356732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Shape 302"/>
          <p:cNvSpPr txBox="1">
            <a:spLocks noGrp="1"/>
          </p:cNvSpPr>
          <p:nvPr>
            <p:ph type="body" idx="1"/>
          </p:nvPr>
        </p:nvSpPr>
        <p:spPr>
          <a:xfrm>
            <a:off x="707708" y="4447461"/>
            <a:ext cx="5661659" cy="4213384"/>
          </a:xfrm>
          <a:prstGeom prst="rect">
            <a:avLst/>
          </a:prstGeom>
          <a:noFill/>
          <a:ln>
            <a:noFill/>
          </a:ln>
        </p:spPr>
        <p:txBody>
          <a:bodyPr lIns="93921" tIns="93921" rIns="93921" bIns="93921" anchor="t" anchorCtr="0">
            <a:noAutofit/>
          </a:bodyPr>
          <a:lstStyle/>
          <a:p>
            <a:pPr marL="0" indent="0">
              <a:buClr>
                <a:schemeClr val="dk1"/>
              </a:buClr>
              <a:buSzPct val="25000"/>
              <a:buNone/>
            </a:pPr>
            <a:r>
              <a:rPr lang="en-US" baseline="0" dirty="0"/>
              <a:t>These are just a few of the “Roadblocks” that keep educators from implementing this strategy. Brain storm how YOU would overcome these obstacles. Individuals-reflect on each obstacle and jot down your solutions.</a:t>
            </a:r>
          </a:p>
          <a:p>
            <a:pPr marL="0" indent="0">
              <a:buClr>
                <a:schemeClr val="dk1"/>
              </a:buClr>
              <a:buSzPct val="25000"/>
              <a:buNone/>
            </a:pPr>
            <a:r>
              <a:rPr lang="en-US" baseline="0" dirty="0"/>
              <a:t>Small group-Jigsaw. Assign a concern or two to each participant. Come up with solutions and then share out with as a group.</a:t>
            </a:r>
          </a:p>
          <a:p>
            <a:pPr marL="0" indent="0">
              <a:buClr>
                <a:schemeClr val="dk1"/>
              </a:buClr>
              <a:buSzPct val="25000"/>
              <a:buNone/>
            </a:pPr>
            <a:r>
              <a:rPr lang="en-US" baseline="0" dirty="0"/>
              <a:t>Large Group-Jigsaw. Break up into groups. Assign a concern or two to each group. Brainstorm solutions to overcome these obstacle and then share out to the whole group.</a:t>
            </a:r>
          </a:p>
          <a:p>
            <a:pPr marL="0" indent="0">
              <a:buClr>
                <a:schemeClr val="dk1"/>
              </a:buClr>
              <a:buSzPct val="25000"/>
              <a:buNone/>
            </a:pPr>
            <a:endParaRPr lang="en-US" baseline="0" dirty="0"/>
          </a:p>
          <a:p>
            <a:pPr marL="228600" indent="-228600">
              <a:buClr>
                <a:schemeClr val="dk1"/>
              </a:buClr>
              <a:buSzPct val="25000"/>
              <a:buAutoNum type="arabicPeriod"/>
            </a:pPr>
            <a:r>
              <a:rPr lang="en-US" baseline="0" dirty="0"/>
              <a:t>Start with dot talks.  Use “previous students’ work as examples” (so students are explaining someone else's work).  Show a video or two of math talks and discuss expectations. Use cold call strategies or a randomizer if students are not volunteering (just to break the ice).</a:t>
            </a:r>
          </a:p>
          <a:p>
            <a:pPr marL="0" indent="0">
              <a:buClr>
                <a:schemeClr val="dk1"/>
              </a:buClr>
              <a:buSzPct val="25000"/>
              <a:buNone/>
            </a:pPr>
            <a:endParaRPr lang="en-US" baseline="0" dirty="0"/>
          </a:p>
          <a:p>
            <a:pPr marL="0" indent="0">
              <a:buClr>
                <a:schemeClr val="dk1"/>
              </a:buClr>
              <a:buSzPct val="25000"/>
              <a:buNone/>
            </a:pPr>
            <a:r>
              <a:rPr lang="en-US" baseline="0" dirty="0"/>
              <a:t>2. Ask clarifying questions, “What I think I heard you say…” “I want to make sure I understand what you mean.” “Could you please repeat that last part?” “Who can explain what…..said in your own words?”</a:t>
            </a:r>
          </a:p>
          <a:p>
            <a:pPr marL="0" indent="0">
              <a:buClr>
                <a:schemeClr val="dk1"/>
              </a:buClr>
              <a:buSzPct val="25000"/>
              <a:buNone/>
            </a:pPr>
            <a:endParaRPr lang="en-US" baseline="0" dirty="0"/>
          </a:p>
          <a:p>
            <a:pPr marL="0" indent="0">
              <a:buClr>
                <a:schemeClr val="dk1"/>
              </a:buClr>
              <a:buSzPct val="25000"/>
              <a:buNone/>
            </a:pPr>
            <a:r>
              <a:rPr lang="en-US" baseline="0" dirty="0"/>
              <a:t>3. Review classroom culture and how it is a safe place for everyone to share ideas. Have students use physical clues to indicate when they have an answer.  Encourage those who often speak to come up with more than one way to “see” the problem.  Call on others who show they are prepared.  “I would like to hear from someone who hasn’t had a chance to share.” Increase wait time. Have students turn and talk to a neighbor than share out what their neighbor said. </a:t>
            </a:r>
          </a:p>
          <a:p>
            <a:pPr marL="0" indent="0">
              <a:buClr>
                <a:schemeClr val="dk1"/>
              </a:buClr>
              <a:buSzPct val="25000"/>
              <a:buNone/>
            </a:pPr>
            <a:endParaRPr lang="en-US" baseline="0" dirty="0"/>
          </a:p>
          <a:p>
            <a:pPr marL="0" indent="0">
              <a:buClr>
                <a:schemeClr val="dk1"/>
              </a:buClr>
              <a:buSzPct val="25000"/>
              <a:buNone/>
            </a:pPr>
            <a:r>
              <a:rPr lang="en-US" baseline="0" dirty="0"/>
              <a:t>4. Own up to mistakes.  Opportunity to talk about mistakes as chances to learn, “Yikes.  I think there is something wrong here.  Can anyone help me think about this?”  “I just confused myself.  Hmm- Where am I? Can anyone help me think about this?”  “Do you want to revise your answer.” “I would like to revise my answer.” “Let me think about this overnight and we can talk about it tomorrow.” Turn mistakes into class investigations. Discuss where the reasoning went awry.</a:t>
            </a:r>
          </a:p>
          <a:p>
            <a:pPr marL="0" indent="0">
              <a:buClr>
                <a:schemeClr val="dk1"/>
              </a:buClr>
              <a:buSzPct val="25000"/>
              <a:buNone/>
            </a:pPr>
            <a:endParaRPr lang="en-US" baseline="0" dirty="0"/>
          </a:p>
          <a:p>
            <a:pPr marL="0" indent="0">
              <a:buClr>
                <a:schemeClr val="dk1"/>
              </a:buClr>
              <a:buSzPct val="25000"/>
              <a:buNone/>
            </a:pPr>
            <a:r>
              <a:rPr lang="en-US" baseline="0" dirty="0"/>
              <a:t>5.  Ask “What questions do you have for…?” “Why did you do…?” compare and contrast student strategies. Discuss efficiency of strategies. </a:t>
            </a:r>
          </a:p>
          <a:p>
            <a:pPr>
              <a:buClr>
                <a:schemeClr val="dk1"/>
              </a:buClr>
              <a:buSzPct val="25000"/>
            </a:pPr>
            <a:endParaRPr lang="en-US" dirty="0"/>
          </a:p>
        </p:txBody>
      </p:sp>
      <p:sp>
        <p:nvSpPr>
          <p:cNvPr id="303" name="Shape 303"/>
          <p:cNvSpPr>
            <a:spLocks noGrp="1" noRot="1" noChangeAspect="1"/>
          </p:cNvSpPr>
          <p:nvPr>
            <p:ph type="sldImg" idx="2"/>
          </p:nvPr>
        </p:nvSpPr>
        <p:spPr>
          <a:xfrm>
            <a:off x="417513" y="701675"/>
            <a:ext cx="6242050" cy="35115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608689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txBox="1">
            <a:spLocks noGrp="1"/>
          </p:cNvSpPr>
          <p:nvPr>
            <p:ph type="body" idx="1"/>
          </p:nvPr>
        </p:nvSpPr>
        <p:spPr>
          <a:xfrm>
            <a:off x="707708" y="4447461"/>
            <a:ext cx="5661659" cy="4213384"/>
          </a:xfrm>
          <a:prstGeom prst="rect">
            <a:avLst/>
          </a:prstGeom>
          <a:noFill/>
          <a:ln>
            <a:noFill/>
          </a:ln>
        </p:spPr>
        <p:txBody>
          <a:bodyPr lIns="93921" tIns="93921" rIns="93921" bIns="93921" anchor="t" anchorCtr="0">
            <a:noAutofit/>
          </a:bodyPr>
          <a:lstStyle/>
          <a:p>
            <a:pPr>
              <a:buClr>
                <a:schemeClr val="dk1"/>
              </a:buClr>
              <a:buSzPct val="25000"/>
            </a:pPr>
            <a:r>
              <a:rPr lang="en-US" dirty="0"/>
              <a:t>This quote from NCTM is from BEFORE the CCSS for Math were written and yet, discourse was a vital part of effective mathematics education.</a:t>
            </a:r>
          </a:p>
          <a:p>
            <a:pPr>
              <a:buClr>
                <a:schemeClr val="dk1"/>
              </a:buClr>
              <a:buSzPct val="25000"/>
            </a:pPr>
            <a:endParaRPr lang="en-US" dirty="0"/>
          </a:p>
          <a:p>
            <a:pPr>
              <a:buClr>
                <a:schemeClr val="dk1"/>
              </a:buClr>
              <a:buSzPct val="25000"/>
            </a:pPr>
            <a:r>
              <a:rPr lang="en-US" dirty="0"/>
              <a:t>http://www.mathsolutions.com/documents/how_to_get_students_talking.pdf</a:t>
            </a:r>
          </a:p>
          <a:p>
            <a:pPr>
              <a:buClr>
                <a:schemeClr val="dk1"/>
              </a:buClr>
            </a:pPr>
            <a:endParaRPr dirty="0"/>
          </a:p>
          <a:p>
            <a:pPr>
              <a:buClr>
                <a:schemeClr val="dk1"/>
              </a:buClr>
            </a:pPr>
            <a:endParaRPr dirty="0"/>
          </a:p>
          <a:p>
            <a:pPr>
              <a:buClr>
                <a:schemeClr val="dk1"/>
              </a:buClr>
              <a:buSzPct val="25000"/>
            </a:pPr>
            <a:r>
              <a:rPr lang="en-US" dirty="0"/>
              <a:t>A Number Talk really focuses on computation while a Math Talk can be good discussion surrounding a rich task that goes beyond computational fluency and might ask for application knowledge. </a:t>
            </a:r>
          </a:p>
          <a:p>
            <a:pPr>
              <a:buClr>
                <a:schemeClr val="dk1"/>
              </a:buClr>
              <a:buSzPct val="25000"/>
            </a:pPr>
            <a:r>
              <a:rPr lang="en-US" dirty="0"/>
              <a:t>Both can be set up as a routine set to last between 5 and 15 minutes. </a:t>
            </a:r>
          </a:p>
          <a:p>
            <a:pPr>
              <a:buClr>
                <a:schemeClr val="dk1"/>
              </a:buClr>
            </a:pPr>
            <a:endParaRPr dirty="0"/>
          </a:p>
          <a:p>
            <a:pPr>
              <a:buClr>
                <a:schemeClr val="dk1"/>
              </a:buClr>
              <a:buSzPct val="25000"/>
            </a:pPr>
            <a:r>
              <a:rPr lang="en-US" dirty="0"/>
              <a:t>For today’s purposes we will use the word Math Talks as it is more encompassing. </a:t>
            </a:r>
          </a:p>
        </p:txBody>
      </p:sp>
      <p:sp>
        <p:nvSpPr>
          <p:cNvPr id="201" name="Shape 201"/>
          <p:cNvSpPr>
            <a:spLocks noGrp="1" noRot="1" noChangeAspect="1"/>
          </p:cNvSpPr>
          <p:nvPr>
            <p:ph type="sldImg" idx="2"/>
          </p:nvPr>
        </p:nvSpPr>
        <p:spPr>
          <a:xfrm>
            <a:off x="417513" y="701675"/>
            <a:ext cx="6242050" cy="35115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287034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417513" y="701675"/>
            <a:ext cx="6242050"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8" name="Shape 208"/>
          <p:cNvSpPr txBox="1">
            <a:spLocks noGrp="1"/>
          </p:cNvSpPr>
          <p:nvPr>
            <p:ph type="body" idx="1"/>
          </p:nvPr>
        </p:nvSpPr>
        <p:spPr>
          <a:xfrm>
            <a:off x="707708" y="4447461"/>
            <a:ext cx="5661659" cy="4213384"/>
          </a:xfrm>
          <a:prstGeom prst="rect">
            <a:avLst/>
          </a:prstGeom>
          <a:noFill/>
          <a:ln>
            <a:noFill/>
          </a:ln>
        </p:spPr>
        <p:txBody>
          <a:bodyPr lIns="93921" tIns="46948" rIns="93921" bIns="46948" anchor="t" anchorCtr="0">
            <a:noAutofit/>
          </a:bodyPr>
          <a:lstStyle/>
          <a:p>
            <a:pPr>
              <a:buClr>
                <a:schemeClr val="dk1"/>
              </a:buClr>
              <a:buSzPct val="25000"/>
            </a:pPr>
            <a:r>
              <a:rPr lang="en-US"/>
              <a:t>Activate some prior knowledge</a:t>
            </a:r>
          </a:p>
        </p:txBody>
      </p:sp>
      <p:sp>
        <p:nvSpPr>
          <p:cNvPr id="209" name="Shape 209"/>
          <p:cNvSpPr txBox="1">
            <a:spLocks noGrp="1"/>
          </p:cNvSpPr>
          <p:nvPr>
            <p:ph type="sldNum" idx="12"/>
          </p:nvPr>
        </p:nvSpPr>
        <p:spPr>
          <a:xfrm>
            <a:off x="4008705" y="8893296"/>
            <a:ext cx="3066731" cy="468154"/>
          </a:xfrm>
          <a:prstGeom prst="rect">
            <a:avLst/>
          </a:prstGeom>
          <a:noFill/>
          <a:ln>
            <a:noFill/>
          </a:ln>
        </p:spPr>
        <p:txBody>
          <a:bodyPr lIns="93921" tIns="46948" rIns="93921" bIns="46948" anchor="b" anchorCtr="0">
            <a:noAutofit/>
          </a:bodyPr>
          <a:lstStyle/>
          <a:p>
            <a:pPr algn="r">
              <a:buClr>
                <a:schemeClr val="dk1"/>
              </a:buClr>
              <a:buSzPct val="25000"/>
            </a:pPr>
            <a:fld id="{00000000-1234-1234-1234-123412341234}" type="slidenum">
              <a:rPr lang="en-US" sz="1200">
                <a:solidFill>
                  <a:schemeClr val="dk1"/>
                </a:solidFill>
                <a:latin typeface="Calibri"/>
                <a:ea typeface="Calibri"/>
                <a:cs typeface="Calibri"/>
                <a:sym typeface="Calibri"/>
              </a:rPr>
              <a:pPr algn="r">
                <a:buClr>
                  <a:schemeClr val="dk1"/>
                </a:buClr>
                <a:buSzPct val="25000"/>
              </a:pPr>
              <a:t>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82406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Watch some or all of these videos explaining what a Math Talk is and why they are so effective. </a:t>
            </a:r>
          </a:p>
        </p:txBody>
      </p:sp>
      <p:sp>
        <p:nvSpPr>
          <p:cNvPr id="4" name="Slide Number Placeholder 3"/>
          <p:cNvSpPr>
            <a:spLocks noGrp="1"/>
          </p:cNvSpPr>
          <p:nvPr>
            <p:ph type="sldNum" sz="quarter" idx="10"/>
          </p:nvPr>
        </p:nvSpPr>
        <p:spPr/>
        <p:txBody>
          <a:bodyPr/>
          <a:lstStyle/>
          <a:p>
            <a:fld id="{9B1827FF-CDFA-41DC-BFE0-B26E3005A68E}" type="slidenum">
              <a:rPr lang="en-US" smtClean="0"/>
              <a:t>5</a:t>
            </a:fld>
            <a:endParaRPr lang="en-US"/>
          </a:p>
        </p:txBody>
      </p:sp>
    </p:spTree>
    <p:extLst>
      <p:ext uri="{BB962C8B-B14F-4D97-AF65-F5344CB8AC3E}">
        <p14:creationId xmlns:p14="http://schemas.microsoft.com/office/powerpoint/2010/main" val="1280884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Watch some or all of these example videos. Compare and contrast the methods used by the educators. Compare and contrast how the students participate and respond to the different methods/questions and analyze how the Math Talk changes based on grade level.</a:t>
            </a:r>
          </a:p>
        </p:txBody>
      </p:sp>
      <p:sp>
        <p:nvSpPr>
          <p:cNvPr id="4" name="Slide Number Placeholder 3"/>
          <p:cNvSpPr>
            <a:spLocks noGrp="1"/>
          </p:cNvSpPr>
          <p:nvPr>
            <p:ph type="sldNum" sz="quarter" idx="10"/>
          </p:nvPr>
        </p:nvSpPr>
        <p:spPr/>
        <p:txBody>
          <a:bodyPr/>
          <a:lstStyle/>
          <a:p>
            <a:fld id="{9B1827FF-CDFA-41DC-BFE0-B26E3005A68E}" type="slidenum">
              <a:rPr lang="en-US" smtClean="0"/>
              <a:t>6</a:t>
            </a:fld>
            <a:endParaRPr lang="en-US"/>
          </a:p>
        </p:txBody>
      </p:sp>
    </p:spTree>
    <p:extLst>
      <p:ext uri="{BB962C8B-B14F-4D97-AF65-F5344CB8AC3E}">
        <p14:creationId xmlns:p14="http://schemas.microsoft.com/office/powerpoint/2010/main" val="1745071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a:spLocks noGrp="1" noRot="1" noChangeAspect="1"/>
          </p:cNvSpPr>
          <p:nvPr>
            <p:ph type="sldImg" idx="2"/>
          </p:nvPr>
        </p:nvSpPr>
        <p:spPr>
          <a:xfrm>
            <a:off x="417513" y="701675"/>
            <a:ext cx="6242050"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5" name="Shape 225"/>
          <p:cNvSpPr txBox="1">
            <a:spLocks noGrp="1"/>
          </p:cNvSpPr>
          <p:nvPr>
            <p:ph type="body" idx="1"/>
          </p:nvPr>
        </p:nvSpPr>
        <p:spPr>
          <a:xfrm>
            <a:off x="707708" y="4447461"/>
            <a:ext cx="5661659" cy="4213384"/>
          </a:xfrm>
          <a:prstGeom prst="rect">
            <a:avLst/>
          </a:prstGeom>
          <a:noFill/>
          <a:ln>
            <a:noFill/>
          </a:ln>
        </p:spPr>
        <p:txBody>
          <a:bodyPr lIns="93921" tIns="46948" rIns="93921" bIns="46948" anchor="t" anchorCtr="0">
            <a:noAutofit/>
          </a:bodyPr>
          <a:lstStyle/>
          <a:p>
            <a:pPr>
              <a:buClr>
                <a:schemeClr val="dk1"/>
              </a:buClr>
              <a:buSzPct val="25000"/>
            </a:pPr>
            <a:r>
              <a:rPr lang="en-US" i="1" dirty="0"/>
              <a:t>Making Number Talks Matter </a:t>
            </a:r>
            <a:r>
              <a:rPr lang="en-US" dirty="0"/>
              <a:t>by Cathy Humphreys and Ruth</a:t>
            </a:r>
            <a:r>
              <a:rPr lang="en-US" baseline="0" dirty="0"/>
              <a:t> Parker</a:t>
            </a:r>
            <a:endParaRPr lang="en-US" dirty="0"/>
          </a:p>
        </p:txBody>
      </p:sp>
      <p:sp>
        <p:nvSpPr>
          <p:cNvPr id="226" name="Shape 226"/>
          <p:cNvSpPr txBox="1">
            <a:spLocks noGrp="1"/>
          </p:cNvSpPr>
          <p:nvPr>
            <p:ph type="sldNum" idx="12"/>
          </p:nvPr>
        </p:nvSpPr>
        <p:spPr>
          <a:xfrm>
            <a:off x="4008705" y="8893296"/>
            <a:ext cx="3066731" cy="468154"/>
          </a:xfrm>
          <a:prstGeom prst="rect">
            <a:avLst/>
          </a:prstGeom>
          <a:noFill/>
          <a:ln>
            <a:noFill/>
          </a:ln>
        </p:spPr>
        <p:txBody>
          <a:bodyPr lIns="93921" tIns="46948" rIns="93921" bIns="46948" anchor="b" anchorCtr="0">
            <a:noAutofit/>
          </a:bodyPr>
          <a:lstStyle/>
          <a:p>
            <a:pPr algn="r">
              <a:buClr>
                <a:schemeClr val="dk1"/>
              </a:buClr>
              <a:buSzPct val="25000"/>
            </a:pPr>
            <a:fld id="{00000000-1234-1234-1234-123412341234}" type="slidenum">
              <a:rPr lang="en-US" sz="1200">
                <a:solidFill>
                  <a:schemeClr val="dk1"/>
                </a:solidFill>
                <a:latin typeface="Calibri"/>
                <a:ea typeface="Calibri"/>
                <a:cs typeface="Calibri"/>
                <a:sym typeface="Calibri"/>
              </a:rPr>
              <a:pPr algn="r">
                <a:buClr>
                  <a:schemeClr val="dk1"/>
                </a:buClr>
                <a:buSzPct val="25000"/>
              </a:pPr>
              <a:t>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86962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Shape 348"/>
          <p:cNvSpPr txBox="1">
            <a:spLocks noGrp="1"/>
          </p:cNvSpPr>
          <p:nvPr>
            <p:ph type="body" idx="1"/>
          </p:nvPr>
        </p:nvSpPr>
        <p:spPr>
          <a:xfrm>
            <a:off x="707708" y="4447461"/>
            <a:ext cx="5661659" cy="4213384"/>
          </a:xfrm>
          <a:prstGeom prst="rect">
            <a:avLst/>
          </a:prstGeom>
          <a:noFill/>
          <a:ln>
            <a:noFill/>
          </a:ln>
        </p:spPr>
        <p:txBody>
          <a:bodyPr lIns="93921" tIns="93921" rIns="93921" bIns="93921" anchor="t" anchorCtr="0">
            <a:noAutofit/>
          </a:bodyPr>
          <a:lstStyle/>
          <a:p>
            <a:pPr>
              <a:buClr>
                <a:schemeClr val="dk1"/>
              </a:buClr>
            </a:pPr>
            <a:r>
              <a:rPr lang="en-US" dirty="0"/>
              <a:t>Go to the IL Teach and Talk website. Choose a grade level and a power point slide and design a number talk around that problem. </a:t>
            </a:r>
          </a:p>
          <a:p>
            <a:pPr>
              <a:buClr>
                <a:schemeClr val="dk1"/>
              </a:buClr>
            </a:pPr>
            <a:endParaRPr lang="en-US" dirty="0"/>
          </a:p>
          <a:p>
            <a:pPr>
              <a:buClr>
                <a:schemeClr val="dk1"/>
              </a:buClr>
            </a:pPr>
            <a:r>
              <a:rPr lang="en-US" dirty="0"/>
              <a:t>Individuals: Pick a problem that aligns with what you are currently teaching in your classroom and go through the steps for planning a math talk. (slide 10) Facilitate the math talk for your students.</a:t>
            </a:r>
          </a:p>
          <a:p>
            <a:pPr>
              <a:buClr>
                <a:schemeClr val="dk1"/>
              </a:buClr>
            </a:pPr>
            <a:endParaRPr lang="en-US" dirty="0"/>
          </a:p>
          <a:p>
            <a:pPr>
              <a:buClr>
                <a:schemeClr val="dk1"/>
              </a:buClr>
            </a:pPr>
            <a:r>
              <a:rPr lang="en-US" dirty="0"/>
              <a:t>Small Group: Pick a problem and go through the steps from slide 10 for planning a math talk. Take turns facilitating math talks with the group.</a:t>
            </a:r>
          </a:p>
          <a:p>
            <a:pPr>
              <a:buClr>
                <a:schemeClr val="dk1"/>
              </a:buClr>
            </a:pPr>
            <a:endParaRPr lang="en-US" dirty="0"/>
          </a:p>
          <a:p>
            <a:pPr>
              <a:buClr>
                <a:schemeClr val="dk1"/>
              </a:buClr>
            </a:pPr>
            <a:r>
              <a:rPr lang="en-US" dirty="0"/>
              <a:t>Large Group: Work in small groups to plan a math talk around a problem on the Teach and Talk website or from another source. Have one person from each group facilitate the number talk with all of the participants playing the role </a:t>
            </a:r>
            <a:r>
              <a:rPr lang="en-US"/>
              <a:t>of student.</a:t>
            </a:r>
            <a:endParaRPr dirty="0"/>
          </a:p>
        </p:txBody>
      </p:sp>
      <p:sp>
        <p:nvSpPr>
          <p:cNvPr id="349" name="Shape 349"/>
          <p:cNvSpPr>
            <a:spLocks noGrp="1" noRot="1" noChangeAspect="1"/>
          </p:cNvSpPr>
          <p:nvPr>
            <p:ph type="sldImg" idx="2"/>
          </p:nvPr>
        </p:nvSpPr>
        <p:spPr>
          <a:xfrm>
            <a:off x="417513" y="701675"/>
            <a:ext cx="6242050" cy="35115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831107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a:spLocks noGrp="1" noRot="1" noChangeAspect="1"/>
          </p:cNvSpPr>
          <p:nvPr>
            <p:ph type="sldImg" idx="2"/>
          </p:nvPr>
        </p:nvSpPr>
        <p:spPr>
          <a:xfrm>
            <a:off x="417513" y="701675"/>
            <a:ext cx="6242050"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5" name="Shape 265"/>
          <p:cNvSpPr txBox="1">
            <a:spLocks noGrp="1"/>
          </p:cNvSpPr>
          <p:nvPr>
            <p:ph type="body" idx="1"/>
          </p:nvPr>
        </p:nvSpPr>
        <p:spPr>
          <a:xfrm>
            <a:off x="707708" y="4447461"/>
            <a:ext cx="5661659" cy="4213384"/>
          </a:xfrm>
          <a:prstGeom prst="rect">
            <a:avLst/>
          </a:prstGeom>
          <a:noFill/>
          <a:ln>
            <a:noFill/>
          </a:ln>
        </p:spPr>
        <p:txBody>
          <a:bodyPr lIns="93921" tIns="46948" rIns="93921" bIns="46948" anchor="t" anchorCtr="0">
            <a:noAutofit/>
          </a:bodyPr>
          <a:lstStyle/>
          <a:p>
            <a:pPr>
              <a:buClr>
                <a:schemeClr val="dk1"/>
              </a:buClr>
            </a:pPr>
            <a:r>
              <a:rPr lang="en-US" b="0" dirty="0"/>
              <a:t>Danielson Model</a:t>
            </a:r>
          </a:p>
          <a:p>
            <a:pPr>
              <a:buClr>
                <a:schemeClr val="dk1"/>
              </a:buClr>
            </a:pPr>
            <a:r>
              <a:rPr lang="en-US" b="0" dirty="0"/>
              <a:t>Domain</a:t>
            </a:r>
            <a:r>
              <a:rPr lang="en-US" b="0" baseline="0" dirty="0"/>
              <a:t> 2 </a:t>
            </a:r>
            <a:r>
              <a:rPr lang="en-US" b="1" baseline="0" dirty="0"/>
              <a:t>– Classroom Environment: </a:t>
            </a:r>
            <a:r>
              <a:rPr lang="en-US" b="0" baseline="0" dirty="0"/>
              <a:t>2a: creating an environment of respect and report, 2b: establishing a culture for learning.  Climate and Culture, </a:t>
            </a:r>
          </a:p>
          <a:p>
            <a:pPr>
              <a:buClr>
                <a:schemeClr val="dk1"/>
              </a:buClr>
            </a:pPr>
            <a:r>
              <a:rPr lang="en-US" b="0" baseline="0" dirty="0"/>
              <a:t>Domain 3 – </a:t>
            </a:r>
            <a:r>
              <a:rPr lang="en-US" b="1" baseline="0" dirty="0"/>
              <a:t>Instruction; </a:t>
            </a:r>
            <a:r>
              <a:rPr lang="en-US" b="0" baseline="0" dirty="0"/>
              <a:t> 3a: Communicating with students, 3b: Using questioning and discussion techniques</a:t>
            </a:r>
          </a:p>
          <a:p>
            <a:pPr>
              <a:buClr>
                <a:schemeClr val="dk1"/>
              </a:buClr>
            </a:pPr>
            <a:endParaRPr lang="en-US" b="0" baseline="0" dirty="0"/>
          </a:p>
          <a:p>
            <a:pPr>
              <a:buClr>
                <a:schemeClr val="dk1"/>
              </a:buClr>
            </a:pPr>
            <a:r>
              <a:rPr lang="en-US" dirty="0"/>
              <a:t>SEL Goal 2 - Use social-awareness and interpersonal skills to establish and maintain positive relationships</a:t>
            </a:r>
            <a:endParaRPr b="1" dirty="0"/>
          </a:p>
        </p:txBody>
      </p:sp>
      <p:sp>
        <p:nvSpPr>
          <p:cNvPr id="266" name="Shape 266"/>
          <p:cNvSpPr txBox="1">
            <a:spLocks noGrp="1"/>
          </p:cNvSpPr>
          <p:nvPr>
            <p:ph type="sldNum" idx="12"/>
          </p:nvPr>
        </p:nvSpPr>
        <p:spPr>
          <a:xfrm>
            <a:off x="4008705" y="8893296"/>
            <a:ext cx="3066731" cy="468154"/>
          </a:xfrm>
          <a:prstGeom prst="rect">
            <a:avLst/>
          </a:prstGeom>
          <a:noFill/>
          <a:ln>
            <a:noFill/>
          </a:ln>
        </p:spPr>
        <p:txBody>
          <a:bodyPr lIns="93921" tIns="46948" rIns="93921" bIns="46948" anchor="b" anchorCtr="0">
            <a:noAutofit/>
          </a:bodyPr>
          <a:lstStyle/>
          <a:p>
            <a:pPr algn="r">
              <a:buClr>
                <a:schemeClr val="dk1"/>
              </a:buClr>
              <a:buSzPct val="25000"/>
            </a:pPr>
            <a:fld id="{00000000-1234-1234-1234-123412341234}" type="slidenum">
              <a:rPr lang="en-US" sz="1200">
                <a:solidFill>
                  <a:schemeClr val="dk1"/>
                </a:solidFill>
                <a:latin typeface="Calibri"/>
                <a:ea typeface="Calibri"/>
                <a:cs typeface="Calibri"/>
                <a:sym typeface="Calibri"/>
              </a:rPr>
              <a:pPr algn="r">
                <a:buClr>
                  <a:schemeClr val="dk1"/>
                </a:buClr>
                <a:buSzPct val="25000"/>
              </a:pPr>
              <a:t>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575240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Shape 363"/>
          <p:cNvSpPr txBox="1">
            <a:spLocks noGrp="1"/>
          </p:cNvSpPr>
          <p:nvPr>
            <p:ph type="body" idx="1"/>
          </p:nvPr>
        </p:nvSpPr>
        <p:spPr>
          <a:xfrm>
            <a:off x="707708" y="4447461"/>
            <a:ext cx="5661659" cy="4213384"/>
          </a:xfrm>
          <a:prstGeom prst="rect">
            <a:avLst/>
          </a:prstGeom>
          <a:noFill/>
          <a:ln>
            <a:noFill/>
          </a:ln>
        </p:spPr>
        <p:txBody>
          <a:bodyPr lIns="93921" tIns="93921" rIns="93921" bIns="93921" anchor="t" anchorCtr="0">
            <a:noAutofit/>
          </a:bodyPr>
          <a:lstStyle/>
          <a:p>
            <a:pPr>
              <a:buClr>
                <a:schemeClr val="dk1"/>
              </a:buClr>
            </a:pPr>
            <a:r>
              <a:rPr lang="en-US" dirty="0"/>
              <a:t>Making</a:t>
            </a:r>
            <a:r>
              <a:rPr lang="en-US" baseline="0" dirty="0"/>
              <a:t> Number Talks Matters Grades 4-10 </a:t>
            </a:r>
          </a:p>
          <a:p>
            <a:pPr>
              <a:buClr>
                <a:schemeClr val="dk1"/>
              </a:buClr>
            </a:pPr>
            <a:r>
              <a:rPr lang="en-US" baseline="0" dirty="0"/>
              <a:t>By Cathy Humphreys &amp; Ruth Parker</a:t>
            </a:r>
          </a:p>
          <a:p>
            <a:pPr>
              <a:buClr>
                <a:schemeClr val="dk1"/>
              </a:buClr>
            </a:pPr>
            <a:endParaRPr lang="en-US" baseline="0" dirty="0"/>
          </a:p>
          <a:p>
            <a:pPr marL="171450" indent="-171450">
              <a:buClr>
                <a:schemeClr val="dk1"/>
              </a:buClr>
              <a:buFontTx/>
              <a:buChar char="-"/>
            </a:pPr>
            <a:r>
              <a:rPr lang="en-US" baseline="0" dirty="0"/>
              <a:t>Anticipate different strategies students might use for solving the problem (or how they might “see” a dot card)</a:t>
            </a:r>
          </a:p>
          <a:p>
            <a:pPr marL="171450" indent="-171450">
              <a:buClr>
                <a:schemeClr val="dk1"/>
              </a:buClr>
              <a:buFontTx/>
              <a:buChar char="-"/>
            </a:pPr>
            <a:r>
              <a:rPr lang="en-US" baseline="0" dirty="0"/>
              <a:t>How will you record each of these strategies?</a:t>
            </a:r>
          </a:p>
          <a:p>
            <a:pPr marL="171450" indent="-171450">
              <a:buClr>
                <a:schemeClr val="dk1"/>
              </a:buClr>
              <a:buFontTx/>
              <a:buChar char="-"/>
            </a:pPr>
            <a:r>
              <a:rPr lang="en-US" baseline="0" dirty="0"/>
              <a:t>What questions might you ask to fully understand and represent a student’s thinking and/or method?</a:t>
            </a:r>
          </a:p>
          <a:p>
            <a:pPr marL="171450" indent="-171450">
              <a:buClr>
                <a:schemeClr val="dk1"/>
              </a:buClr>
              <a:buFontTx/>
              <a:buChar char="-"/>
            </a:pPr>
            <a:r>
              <a:rPr lang="en-US" baseline="0" dirty="0"/>
              <a:t>In reflecting on this Number Talk, what do you want to remember, what problem might you do next, and why?</a:t>
            </a:r>
          </a:p>
        </p:txBody>
      </p:sp>
      <p:sp>
        <p:nvSpPr>
          <p:cNvPr id="364" name="Shape 364"/>
          <p:cNvSpPr>
            <a:spLocks noGrp="1" noRot="1" noChangeAspect="1"/>
          </p:cNvSpPr>
          <p:nvPr>
            <p:ph type="sldImg" idx="2"/>
          </p:nvPr>
        </p:nvSpPr>
        <p:spPr>
          <a:xfrm>
            <a:off x="417513" y="701675"/>
            <a:ext cx="6242050" cy="35115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928687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87F9B7-5DF2-4A29-AF06-9CE4A2B523EC}" type="datetimeFigureOut">
              <a:rPr lang="en-US" smtClean="0"/>
              <a:t>8/21/2017</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053530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B87F9B7-5DF2-4A29-AF06-9CE4A2B523EC}" type="datetimeFigureOut">
              <a:rPr lang="en-US" smtClean="0"/>
              <a:t>8/21/2017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a:prstGeom prst="rect">
            <a:avLst/>
          </a:prstGeom>
        </p:spPr>
        <p:txBody>
          <a:bodyPr/>
          <a:lstStyle/>
          <a:p>
            <a:fld id="{4A000D1C-509C-4E9D-8C90-BD70691BBF9F}" type="slidenum">
              <a:rPr lang="en-US" smtClean="0"/>
              <a:t>‹#›</a:t>
            </a:fld>
            <a:endParaRPr lang="en-US"/>
          </a:p>
        </p:txBody>
      </p:sp>
    </p:spTree>
    <p:extLst>
      <p:ext uri="{BB962C8B-B14F-4D97-AF65-F5344CB8AC3E}">
        <p14:creationId xmlns:p14="http://schemas.microsoft.com/office/powerpoint/2010/main" val="1086209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403016"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B87F9B7-5DF2-4A29-AF06-9CE4A2B523EC}" type="datetimeFigureOut">
              <a:rPr lang="en-US" smtClean="0"/>
              <a:t>8/21/2017</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1612609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B87F9B7-5DF2-4A29-AF06-9CE4A2B523EC}" type="datetimeFigureOut">
              <a:rPr lang="en-US" smtClean="0"/>
              <a:t>8/21/2017</a:t>
            </a:fld>
            <a:endParaRPr lang="en-US"/>
          </a:p>
        </p:txBody>
      </p:sp>
      <p:sp>
        <p:nvSpPr>
          <p:cNvPr id="6" name="Footer Placeholder 5"/>
          <p:cNvSpPr>
            <a:spLocks noGrp="1"/>
          </p:cNvSpPr>
          <p:nvPr>
            <p:ph type="ftr" sz="quarter" idx="11"/>
          </p:nvPr>
        </p:nvSpPr>
        <p:spPr/>
        <p:txBody>
          <a:bodyPr/>
          <a:lstStyle/>
          <a:p>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7108275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B87F9B7-5DF2-4A29-AF06-9CE4A2B523EC}" type="datetimeFigureOut">
              <a:rPr lang="en-US" smtClean="0"/>
              <a:t>8/21/2017</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631049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sp>
        <p:nvSpPr>
          <p:cNvPr id="16" name="Rectangle 15"/>
          <p:cNvSpPr/>
          <p:nvPr/>
        </p:nvSpPr>
        <p:spPr bwMode="ltGray">
          <a:xfrm>
            <a:off x="0" y="609600"/>
            <a:ext cx="1016646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306051"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EB87F9B7-5DF2-4A29-AF06-9CE4A2B523EC}" type="datetimeFigureOut">
              <a:rPr lang="en-US" smtClean="0"/>
              <a:t>8/21/2017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10697020" y="2586990"/>
            <a:ext cx="1154151" cy="1090789"/>
          </a:xfrm>
          <a:prstGeom prst="rect">
            <a:avLst/>
          </a:prstGeom>
        </p:spPr>
        <p:txBody>
          <a:bodyPr/>
          <a:lstStyle/>
          <a:p>
            <a:fld id="{4A000D1C-509C-4E9D-8C90-BD70691BBF9F}" type="slidenum">
              <a:rPr lang="en-US" smtClean="0"/>
              <a:t>‹#›</a:t>
            </a:fld>
            <a:endParaRPr lang="en-US"/>
          </a:p>
        </p:txBody>
      </p:sp>
    </p:spTree>
    <p:extLst>
      <p:ext uri="{BB962C8B-B14F-4D97-AF65-F5344CB8AC3E}">
        <p14:creationId xmlns:p14="http://schemas.microsoft.com/office/powerpoint/2010/main" val="13992674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108275" cy="321164"/>
          </a:xfrm>
          <a:prstGeom prst="rect">
            <a:avLst/>
          </a:prstGeom>
        </p:spPr>
      </p:pic>
      <p:sp>
        <p:nvSpPr>
          <p:cNvPr id="17" name="Rectangle 16"/>
          <p:cNvSpPr/>
          <p:nvPr/>
        </p:nvSpPr>
        <p:spPr bwMode="ltGray">
          <a:xfrm>
            <a:off x="0" y="609600"/>
            <a:ext cx="10108276"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253387"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EB87F9B7-5DF2-4A29-AF06-9CE4A2B523EC}" type="datetimeFigureOut">
              <a:rPr lang="en-US" smtClean="0"/>
              <a:t>8/21/2017</a:t>
            </a:fld>
            <a:endParaRPr lang="en-US"/>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5322520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133214" cy="321164"/>
          </a:xfrm>
          <a:prstGeom prst="rect">
            <a:avLst/>
          </a:prstGeom>
        </p:spPr>
      </p:pic>
      <p:sp>
        <p:nvSpPr>
          <p:cNvPr id="9" name="Rectangle 8"/>
          <p:cNvSpPr/>
          <p:nvPr/>
        </p:nvSpPr>
        <p:spPr bwMode="ltGray">
          <a:xfrm>
            <a:off x="0" y="609600"/>
            <a:ext cx="1013321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753228"/>
            <a:ext cx="9319890" cy="1080938"/>
          </a:xfrm>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87F9B7-5DF2-4A29-AF06-9CE4A2B523EC}" type="datetimeFigureOut">
              <a:rPr lang="en-US" smtClean="0"/>
              <a:t>8/21/2017</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7068396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6720361" y="1952522"/>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42853" y="543095"/>
            <a:ext cx="1073802" cy="4353760"/>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80322" y="609597"/>
            <a:ext cx="7881787" cy="5326589"/>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159732" y="5944027"/>
            <a:ext cx="2402377" cy="365125"/>
          </a:xfrm>
        </p:spPr>
        <p:txBody>
          <a:bodyPr/>
          <a:lstStyle/>
          <a:p>
            <a:fld id="{EB87F9B7-5DF2-4A29-AF06-9CE4A2B523EC}" type="datetimeFigureOut">
              <a:rPr lang="en-US" smtClean="0"/>
              <a:t>8/21/2017</a:t>
            </a:fld>
            <a:endParaRPr lang="en-US"/>
          </a:p>
        </p:txBody>
      </p:sp>
      <p:sp>
        <p:nvSpPr>
          <p:cNvPr id="5" name="Footer Placeholder 4"/>
          <p:cNvSpPr>
            <a:spLocks noGrp="1"/>
          </p:cNvSpPr>
          <p:nvPr>
            <p:ph type="ftr" sz="quarter" idx="11"/>
          </p:nvPr>
        </p:nvSpPr>
        <p:spPr>
          <a:xfrm>
            <a:off x="680322" y="5936188"/>
            <a:ext cx="5479410" cy="365125"/>
          </a:xfrm>
        </p:spPr>
        <p:txBody>
          <a:bodyPr/>
          <a:lstStyle/>
          <a:p>
            <a:endParaRPr lang="en-US" dirty="0"/>
          </a:p>
        </p:txBody>
      </p:sp>
    </p:spTree>
    <p:extLst>
      <p:ext uri="{BB962C8B-B14F-4D97-AF65-F5344CB8AC3E}">
        <p14:creationId xmlns:p14="http://schemas.microsoft.com/office/powerpoint/2010/main" val="25415949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87F9B7-5DF2-4A29-AF06-9CE4A2B523EC}" type="datetimeFigureOut">
              <a:rPr lang="en-US" smtClean="0"/>
              <a:t>8/21/2017</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832343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609600" y="274637"/>
            <a:ext cx="109728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29" name="Shape 129"/>
          <p:cNvSpPr txBox="1">
            <a:spLocks noGrp="1"/>
          </p:cNvSpPr>
          <p:nvPr>
            <p:ph type="body" idx="1"/>
          </p:nvPr>
        </p:nvSpPr>
        <p:spPr>
          <a:xfrm>
            <a:off x="609600" y="1600201"/>
            <a:ext cx="5384797" cy="4525963"/>
          </a:xfrm>
          <a:prstGeom prst="rect">
            <a:avLst/>
          </a:prstGeom>
          <a:noFill/>
          <a:ln>
            <a:noFill/>
          </a:ln>
        </p:spPr>
        <p:txBody>
          <a:bodyPr lIns="91425" tIns="91425" rIns="91425" bIns="91425" anchor="t" anchorCtr="0"/>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130" name="Shape 130"/>
          <p:cNvSpPr txBox="1">
            <a:spLocks noGrp="1"/>
          </p:cNvSpPr>
          <p:nvPr>
            <p:ph type="body" idx="2"/>
          </p:nvPr>
        </p:nvSpPr>
        <p:spPr>
          <a:xfrm>
            <a:off x="6197600" y="1600201"/>
            <a:ext cx="5384797" cy="4525963"/>
          </a:xfrm>
          <a:prstGeom prst="rect">
            <a:avLst/>
          </a:prstGeom>
          <a:noFill/>
          <a:ln>
            <a:noFill/>
          </a:ln>
        </p:spPr>
        <p:txBody>
          <a:bodyPr lIns="91425" tIns="91425" rIns="91425" bIns="91425" anchor="t" anchorCtr="0"/>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131" name="Shape 131"/>
          <p:cNvSpPr txBox="1">
            <a:spLocks noGrp="1"/>
          </p:cNvSpPr>
          <p:nvPr>
            <p:ph type="dt" idx="10"/>
          </p:nvPr>
        </p:nvSpPr>
        <p:spPr>
          <a:xfrm>
            <a:off x="609600" y="6356351"/>
            <a:ext cx="2844797"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888888"/>
              </a:buClr>
              <a:buFont typeface="Calibri"/>
              <a:buNone/>
              <a:defRPr sz="1200" b="0" i="0" u="none" strike="noStrike" cap="none" baseline="0">
                <a:solidFill>
                  <a:srgbClr val="888888"/>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132" name="Shape 132"/>
          <p:cNvSpPr txBox="1">
            <a:spLocks noGrp="1"/>
          </p:cNvSpPr>
          <p:nvPr>
            <p:ph type="ftr" idx="11"/>
          </p:nvPr>
        </p:nvSpPr>
        <p:spPr>
          <a:xfrm>
            <a:off x="4165600" y="6356351"/>
            <a:ext cx="3860800"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888888"/>
              </a:buClr>
              <a:buFont typeface="Calibri"/>
              <a:buNone/>
              <a:defRPr sz="1200" b="0" i="0" u="none" strike="noStrike" cap="none" baseline="0">
                <a:solidFill>
                  <a:srgbClr val="888888"/>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133" name="Shape 133"/>
          <p:cNvSpPr txBox="1">
            <a:spLocks noGrp="1"/>
          </p:cNvSpPr>
          <p:nvPr>
            <p:ph type="sldNum" idx="12"/>
          </p:nvPr>
        </p:nvSpPr>
        <p:spPr>
          <a:xfrm>
            <a:off x="8737600" y="6356351"/>
            <a:ext cx="2844797" cy="365125"/>
          </a:xfrm>
          <a:prstGeom prst="rect">
            <a:avLst/>
          </a:prstGeom>
          <a:noFill/>
          <a:ln>
            <a:noFill/>
          </a:ln>
        </p:spPr>
        <p:txBody>
          <a:bodyPr lIns="91425" tIns="45700" rIns="91425" bIns="45700" anchor="ctr" anchorCtr="0">
            <a:noAutofit/>
          </a:bodyPr>
          <a:lstStyle/>
          <a:p>
            <a:pPr algn="r">
              <a:buClr>
                <a:srgbClr val="888888"/>
              </a:buClr>
              <a:buSzPct val="25000"/>
            </a:pPr>
            <a:fld id="{00000000-1234-1234-1234-123412341234}" type="slidenum">
              <a:rPr lang="en-US" sz="1200" smtClean="0">
                <a:solidFill>
                  <a:srgbClr val="888888"/>
                </a:solidFill>
                <a:latin typeface="Calibri"/>
                <a:ea typeface="Calibri"/>
                <a:cs typeface="Calibri"/>
                <a:sym typeface="Calibri"/>
                <a:rtl val="0"/>
              </a:rPr>
              <a:pPr algn="r">
                <a:buClr>
                  <a:srgbClr val="888888"/>
                </a:buClr>
                <a:buSzPct val="25000"/>
              </a:pPr>
              <a:t>‹#›</a:t>
            </a:fld>
            <a:endParaRPr lang="en-US" sz="1200">
              <a:solidFill>
                <a:srgbClr val="888888"/>
              </a:solidFill>
              <a:latin typeface="Calibri"/>
              <a:ea typeface="Calibri"/>
              <a:cs typeface="Calibri"/>
              <a:sym typeface="Calibri"/>
              <a:rtl val="0"/>
            </a:endParaRPr>
          </a:p>
        </p:txBody>
      </p:sp>
    </p:spTree>
    <p:extLst>
      <p:ext uri="{BB962C8B-B14F-4D97-AF65-F5344CB8AC3E}">
        <p14:creationId xmlns:p14="http://schemas.microsoft.com/office/powerpoint/2010/main" val="1013034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143630" y="7997253"/>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536258" y="8128931"/>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dirty="0"/>
              <a:t>Click to edit Master title style</a:t>
            </a:r>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B87F9B7-5DF2-4A29-AF06-9CE4A2B523EC}" type="datetimeFigureOut">
              <a:rPr lang="en-US" smtClean="0"/>
              <a:t>8/21/2017</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2839164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609600" y="274638"/>
            <a:ext cx="109728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 name="Shape 22"/>
          <p:cNvSpPr txBox="1">
            <a:spLocks noGrp="1"/>
          </p:cNvSpPr>
          <p:nvPr>
            <p:ph type="body" idx="1"/>
          </p:nvPr>
        </p:nvSpPr>
        <p:spPr>
          <a:xfrm>
            <a:off x="609600" y="1600201"/>
            <a:ext cx="10972800" cy="4525963"/>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23" name="Shape 23"/>
          <p:cNvSpPr txBox="1">
            <a:spLocks noGrp="1"/>
          </p:cNvSpPr>
          <p:nvPr>
            <p:ph type="dt" idx="10"/>
          </p:nvPr>
        </p:nvSpPr>
        <p:spPr>
          <a:xfrm>
            <a:off x="609601" y="6356352"/>
            <a:ext cx="2844799"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888888"/>
              </a:buClr>
              <a:buFont typeface="Arial"/>
              <a:buNone/>
              <a:defRPr sz="1200" b="0" i="0" u="none" strike="noStrike" cap="none" baseline="0">
                <a:solidFill>
                  <a:srgbClr val="888888"/>
                </a:solidFill>
                <a:latin typeface="Arial"/>
                <a:ea typeface="Arial"/>
                <a:cs typeface="Arial"/>
                <a:sym typeface="Arial"/>
                <a:rtl val="0"/>
              </a:defRPr>
            </a:lvl1pPr>
            <a:lvl2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2pPr>
            <a:lvl3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3pPr>
            <a:lvl4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4pPr>
            <a:lvl5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5pPr>
            <a:lvl6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6pPr>
            <a:lvl7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7pPr>
            <a:lvl8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8pPr>
            <a:lvl9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9pPr>
          </a:lstStyle>
          <a:p>
            <a:endParaRPr/>
          </a:p>
        </p:txBody>
      </p:sp>
      <p:sp>
        <p:nvSpPr>
          <p:cNvPr id="24" name="Shape 24"/>
          <p:cNvSpPr txBox="1">
            <a:spLocks noGrp="1"/>
          </p:cNvSpPr>
          <p:nvPr>
            <p:ph type="ftr" idx="11"/>
          </p:nvPr>
        </p:nvSpPr>
        <p:spPr>
          <a:xfrm>
            <a:off x="1782294" y="6523472"/>
            <a:ext cx="9111973" cy="31155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888888"/>
              </a:buClr>
              <a:buFont typeface="Arial"/>
              <a:buNone/>
              <a:defRPr sz="1200" b="0" i="0" u="none" strike="noStrike" cap="none" baseline="0">
                <a:solidFill>
                  <a:srgbClr val="888888"/>
                </a:solidFill>
                <a:latin typeface="Arial"/>
                <a:ea typeface="Arial"/>
                <a:cs typeface="Arial"/>
                <a:sym typeface="Arial"/>
                <a:rtl val="0"/>
              </a:defRPr>
            </a:lvl1pPr>
            <a:lvl2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2pPr>
            <a:lvl3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3pPr>
            <a:lvl4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4pPr>
            <a:lvl5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5pPr>
            <a:lvl6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6pPr>
            <a:lvl7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7pPr>
            <a:lvl8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8pPr>
            <a:lvl9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9pPr>
          </a:lstStyle>
          <a:p>
            <a:endParaRPr/>
          </a:p>
        </p:txBody>
      </p:sp>
      <p:sp>
        <p:nvSpPr>
          <p:cNvPr id="25" name="Shape 25"/>
          <p:cNvSpPr txBox="1">
            <a:spLocks noGrp="1"/>
          </p:cNvSpPr>
          <p:nvPr>
            <p:ph type="sldNum" idx="12"/>
          </p:nvPr>
        </p:nvSpPr>
        <p:spPr>
          <a:xfrm>
            <a:off x="8737601" y="6356352"/>
            <a:ext cx="2844799" cy="365125"/>
          </a:xfrm>
          <a:prstGeom prst="rect">
            <a:avLst/>
          </a:prstGeom>
          <a:noFill/>
          <a:ln>
            <a:noFill/>
          </a:ln>
        </p:spPr>
        <p:txBody>
          <a:bodyPr lIns="91425" tIns="45700" rIns="91425" bIns="45700" anchor="ctr" anchorCtr="0">
            <a:noAutofit/>
          </a:bodyPr>
          <a:lstStyle/>
          <a:p>
            <a:pPr algn="r">
              <a:buClr>
                <a:srgbClr val="888888"/>
              </a:buClr>
              <a:buSzPct val="25000"/>
            </a:pPr>
            <a:fld id="{00000000-1234-1234-1234-123412341234}" type="slidenum">
              <a:rPr lang="en-US" sz="1200" smtClean="0">
                <a:solidFill>
                  <a:srgbClr val="888888"/>
                </a:solidFill>
                <a:latin typeface="Arial"/>
                <a:ea typeface="Arial"/>
                <a:cs typeface="Arial"/>
                <a:sym typeface="Arial"/>
                <a:rtl val="0"/>
              </a:rPr>
              <a:pPr algn="r">
                <a:buClr>
                  <a:srgbClr val="888888"/>
                </a:buClr>
                <a:buSzPct val="25000"/>
              </a:pPr>
              <a:t>‹#›</a:t>
            </a:fld>
            <a:endParaRPr lang="en-US" sz="1200">
              <a:solidFill>
                <a:srgbClr val="888888"/>
              </a:solidFill>
              <a:latin typeface="Arial"/>
              <a:ea typeface="Arial"/>
              <a:cs typeface="Arial"/>
              <a:sym typeface="Arial"/>
              <a:rtl val="0"/>
            </a:endParaRPr>
          </a:p>
        </p:txBody>
      </p:sp>
    </p:spTree>
    <p:extLst>
      <p:ext uri="{BB962C8B-B14F-4D97-AF65-F5344CB8AC3E}">
        <p14:creationId xmlns:p14="http://schemas.microsoft.com/office/powerpoint/2010/main" val="821636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2" name="Title 1"/>
          <p:cNvSpPr>
            <a:spLocks noGrp="1"/>
          </p:cNvSpPr>
          <p:nvPr>
            <p:ph type="title"/>
          </p:nvPr>
        </p:nvSpPr>
        <p:spPr>
          <a:xfrm>
            <a:off x="680321" y="3279510"/>
            <a:ext cx="9613861" cy="1080938"/>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87F9B7-5DF2-4A29-AF06-9CE4A2B523EC}" type="datetimeFigureOut">
              <a:rPr lang="en-US" smtClean="0"/>
              <a:t>8/21/2017</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7763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EB87F9B7-5DF2-4A29-AF06-9CE4A2B523EC}" type="datetimeFigureOut">
              <a:rPr lang="en-US" smtClean="0"/>
              <a:t>8/21/2017</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543410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sp>
        <p:nvSpPr>
          <p:cNvPr id="10" name="Rectangle 9"/>
          <p:cNvSpPr/>
          <p:nvPr/>
        </p:nvSpPr>
        <p:spPr bwMode="ltGray">
          <a:xfrm>
            <a:off x="0" y="609600"/>
            <a:ext cx="10158153"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8"/>
            <a:ext cx="9353141" cy="108093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87F9B7-5DF2-4A29-AF06-9CE4A2B523EC}" type="datetimeFigureOut">
              <a:rPr lang="en-US" smtClean="0"/>
              <a:t>8/21/2017</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57904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sp>
        <p:nvSpPr>
          <p:cNvPr id="12" name="Rectangle 11"/>
          <p:cNvSpPr/>
          <p:nvPr/>
        </p:nvSpPr>
        <p:spPr bwMode="ltGray">
          <a:xfrm>
            <a:off x="0" y="609600"/>
            <a:ext cx="10108276"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0" y="753229"/>
            <a:ext cx="9228452"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B87F9B7-5DF2-4A29-AF06-9CE4A2B523EC}" type="datetimeFigureOut">
              <a:rPr lang="en-US" smtClean="0"/>
              <a:t>8/21/2017</a:t>
            </a:fld>
            <a:endParaRPr lang="en-US"/>
          </a:p>
        </p:txBody>
      </p:sp>
      <p:sp>
        <p:nvSpPr>
          <p:cNvPr id="8" name="Footer Placeholder 7"/>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25044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058399" cy="321164"/>
          </a:xfrm>
          <a:prstGeom prst="rect">
            <a:avLst/>
          </a:prstGeom>
        </p:spPr>
      </p:pic>
      <p:sp>
        <p:nvSpPr>
          <p:cNvPr id="8" name="Rectangle 7"/>
          <p:cNvSpPr/>
          <p:nvPr/>
        </p:nvSpPr>
        <p:spPr bwMode="ltGray">
          <a:xfrm>
            <a:off x="0" y="609600"/>
            <a:ext cx="1005840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753228"/>
            <a:ext cx="9178574" cy="1080938"/>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B87F9B7-5DF2-4A29-AF06-9CE4A2B523EC}" type="datetimeFigureOut">
              <a:rPr lang="en-US" smtClean="0"/>
              <a:t>8/21/2017</a:t>
            </a:fld>
            <a:endParaRPr lang="en-US"/>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875214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149839" cy="321164"/>
          </a:xfrm>
          <a:prstGeom prst="rect">
            <a:avLst/>
          </a:prstGeom>
        </p:spPr>
      </p:pic>
      <p:sp>
        <p:nvSpPr>
          <p:cNvPr id="10" name="Rectangle 9"/>
          <p:cNvSpPr/>
          <p:nvPr/>
        </p:nvSpPr>
        <p:spPr bwMode="ltGray">
          <a:xfrm>
            <a:off x="0" y="609600"/>
            <a:ext cx="1007502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753227"/>
            <a:ext cx="9278326"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B87F9B7-5DF2-4A29-AF06-9CE4A2B523EC}" type="datetimeFigureOut">
              <a:rPr lang="en-US" smtClean="0"/>
              <a:t>8/21/2017</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03443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091650" cy="321164"/>
          </a:xfrm>
          <a:prstGeom prst="rect">
            <a:avLst/>
          </a:prstGeom>
        </p:spPr>
      </p:pic>
      <p:sp>
        <p:nvSpPr>
          <p:cNvPr id="10" name="Rectangle 9"/>
          <p:cNvSpPr/>
          <p:nvPr/>
        </p:nvSpPr>
        <p:spPr bwMode="ltGray">
          <a:xfrm>
            <a:off x="0" y="609600"/>
            <a:ext cx="10091651"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220135"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B87F9B7-5DF2-4A29-AF06-9CE4A2B523EC}" type="datetimeFigureOut">
              <a:rPr lang="en-US" smtClean="0"/>
              <a:t>8/21/2017</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92373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gs>
            <a:gs pos="50000">
              <a:schemeClr val="tx1">
                <a:lumMod val="95000"/>
              </a:schemeClr>
            </a:gs>
            <a:gs pos="100000">
              <a:schemeClr val="tx1">
                <a:lumMod val="75000"/>
              </a:schemeClr>
            </a:gs>
          </a:gsLst>
          <a:lin ang="2520000" scaled="0"/>
          <a:tileRect/>
        </a:gradFill>
        <a:effectLst/>
      </p:bgPr>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B87F9B7-5DF2-4A29-AF06-9CE4A2B523EC}" type="datetimeFigureOut">
              <a:rPr lang="en-US" smtClean="0"/>
              <a:t>8/21/2017</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pic>
        <p:nvPicPr>
          <p:cNvPr id="8" name="Picture 7"/>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0117228" y="165224"/>
            <a:ext cx="1714550" cy="1920296"/>
          </a:xfrm>
          <a:prstGeom prst="rect">
            <a:avLst/>
          </a:prstGeom>
        </p:spPr>
      </p:pic>
      <p:sp>
        <p:nvSpPr>
          <p:cNvPr id="9" name="Rectangle 8"/>
          <p:cNvSpPr/>
          <p:nvPr userDrawn="1"/>
        </p:nvSpPr>
        <p:spPr bwMode="ltGray">
          <a:xfrm>
            <a:off x="1" y="6264768"/>
            <a:ext cx="12191999" cy="398846"/>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en-US" b="1" dirty="0">
                <a:latin typeface="Calibri" panose="020F0502020204030204" pitchFamily="34" charset="0"/>
                <a:cs typeface="Calibri" panose="020F0502020204030204" pitchFamily="34" charset="0"/>
              </a:rPr>
              <a:t>Illinois State Board of Education</a:t>
            </a:r>
          </a:p>
        </p:txBody>
      </p:sp>
      <p:sp>
        <p:nvSpPr>
          <p:cNvPr id="10" name="Rectangle 9"/>
          <p:cNvSpPr/>
          <p:nvPr userDrawn="1"/>
        </p:nvSpPr>
        <p:spPr bwMode="ltGray">
          <a:xfrm>
            <a:off x="3178" y="5991144"/>
            <a:ext cx="12188822" cy="278954"/>
          </a:xfrm>
          <a:prstGeom prst="rect">
            <a:avLst/>
          </a:prstGeom>
          <a:solidFill>
            <a:srgbClr val="3BCCFF"/>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00343542"/>
      </p:ext>
    </p:extLst>
  </p:cSld>
  <p:clrMap bg1="dk1" tx1="lt1" bg2="dk2" tx2="lt2" accent1="accent1" accent2="accent2" accent3="accent3" accent4="accent4" accent5="accent5" accent6="accent6" hlink="hlink" folHlink="folHlink"/>
  <p:sldLayoutIdLst>
    <p:sldLayoutId id="2147483696" r:id="rId1"/>
    <p:sldLayoutId id="2147483679" r:id="rId2"/>
    <p:sldLayoutId id="2147483680" r:id="rId3"/>
    <p:sldLayoutId id="2147483681" r:id="rId4"/>
    <p:sldLayoutId id="2147483682" r:id="rId5"/>
    <p:sldLayoutId id="2147483683" r:id="rId6"/>
    <p:sldLayoutId id="2147483684"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9144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tx1"/>
            </a:gs>
            <a:gs pos="50000">
              <a:schemeClr val="tx1">
                <a:lumMod val="95000"/>
              </a:schemeClr>
            </a:gs>
            <a:gs pos="100000">
              <a:schemeClr val="tx1">
                <a:lumMod val="75000"/>
              </a:schemeClr>
            </a:gs>
          </a:gsLst>
          <a:lin ang="252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B87F9B7-5DF2-4A29-AF06-9CE4A2B523EC}" type="datetimeFigureOut">
              <a:rPr lang="en-US" smtClean="0"/>
              <a:t>8/21/2017</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9" name="Rectangle 8"/>
          <p:cNvSpPr/>
          <p:nvPr userDrawn="1"/>
        </p:nvSpPr>
        <p:spPr bwMode="ltGray">
          <a:xfrm>
            <a:off x="1" y="6264768"/>
            <a:ext cx="12191999" cy="398846"/>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en-US" b="1" dirty="0">
                <a:latin typeface="Calibri" panose="020F0502020204030204" pitchFamily="34" charset="0"/>
                <a:cs typeface="Calibri" panose="020F0502020204030204" pitchFamily="34" charset="0"/>
              </a:rPr>
              <a:t>Illinois State Board of Education</a:t>
            </a:r>
          </a:p>
        </p:txBody>
      </p:sp>
      <p:sp>
        <p:nvSpPr>
          <p:cNvPr id="10" name="Rectangle 9"/>
          <p:cNvSpPr/>
          <p:nvPr userDrawn="1"/>
        </p:nvSpPr>
        <p:spPr bwMode="ltGray">
          <a:xfrm>
            <a:off x="3178" y="5991144"/>
            <a:ext cx="12188822" cy="278954"/>
          </a:xfrm>
          <a:prstGeom prst="rect">
            <a:avLst/>
          </a:prstGeom>
          <a:solidFill>
            <a:srgbClr val="3BCCFF"/>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5500222"/>
      </p:ext>
    </p:extLst>
  </p:cSld>
  <p:clrMap bg1="dk1" tx1="lt1" bg2="dk2" tx2="lt2" accent1="accent1" accent2="accent2" accent3="accent3" accent4="accent4" accent5="accent5" accent6="accent6" hlink="hlink" folHlink="folHlink"/>
  <p:sldLayoutIdLst>
    <p:sldLayoutId id="2147483705" r:id="rId1"/>
    <p:sldLayoutId id="2147483706" r:id="rId2"/>
    <p:sldLayoutId id="2147483707" r:id="rId3"/>
  </p:sldLayoutIdLst>
  <p:txStyles>
    <p:titleStyle>
      <a:lvl1pPr algn="l" defTabSz="9144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ilclassroomsinaction.org/" TargetMode="Externa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hyperlink" Target="https://www.teachingchannel.org/videos/third-grade-math-solutions" TargetMode="External"/><Relationship Id="rId2" Type="http://schemas.openxmlformats.org/officeDocument/2006/relationships/notesSlide" Target="../notesSlides/notesSlide4.xml"/><Relationship Id="rId1" Type="http://schemas.openxmlformats.org/officeDocument/2006/relationships/slideLayout" Target="../slideLayouts/slideLayout18.xml"/><Relationship Id="rId5" Type="http://schemas.openxmlformats.org/officeDocument/2006/relationships/hyperlink" Target="https://www.youtube.com/watch?v=Hmh8pwL1sLg" TargetMode="External"/><Relationship Id="rId4" Type="http://schemas.openxmlformats.org/officeDocument/2006/relationships/hyperlink" Target="https://www.youtube.com/watch?v=3Z3_1Xp1z78"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www.youtube.com/watch?v=59T97wPANzU" TargetMode="External"/><Relationship Id="rId3" Type="http://schemas.openxmlformats.org/officeDocument/2006/relationships/hyperlink" Target="https://www.youtube.com/watch?v=EWyDGUUUDJE" TargetMode="External"/><Relationship Id="rId7" Type="http://schemas.openxmlformats.org/officeDocument/2006/relationships/hyperlink" Target="https://www.youtube.com/watch?v=ivUWfVqHCa0" TargetMode="External"/><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hyperlink" Target="https://www.teachingchannel.org/videos/number-talks-for-assessments" TargetMode="External"/><Relationship Id="rId5" Type="http://schemas.openxmlformats.org/officeDocument/2006/relationships/hyperlink" Target="https://www.youtube.com/watch?v=DQtgFaVqv7c" TargetMode="External"/><Relationship Id="rId4" Type="http://schemas.openxmlformats.org/officeDocument/2006/relationships/hyperlink" Target="https://www.teachingchannel.org/videos/third-grade-math-solutions" TargetMode="External"/><Relationship Id="rId9" Type="http://schemas.openxmlformats.org/officeDocument/2006/relationships/hyperlink" Target="https://www.youtube.com/watch?v=-pJhCAiaV-Q"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hyperlink" Target="http://www.ilteachandtalk.org/" TargetMode="External"/><Relationship Id="rId2" Type="http://schemas.openxmlformats.org/officeDocument/2006/relationships/notesSlide" Target="../notesSlides/notesSlide7.xml"/><Relationship Id="rId1" Type="http://schemas.openxmlformats.org/officeDocument/2006/relationships/slideLayout" Target="../slideLayouts/slideLayout20.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17C9E-BF9B-47F1-83DD-7FC36489EFDF}"/>
              </a:ext>
            </a:extLst>
          </p:cNvPr>
          <p:cNvSpPr>
            <a:spLocks noGrp="1"/>
          </p:cNvSpPr>
          <p:nvPr>
            <p:ph type="ctrTitle"/>
          </p:nvPr>
        </p:nvSpPr>
        <p:spPr/>
        <p:txBody>
          <a:bodyPr/>
          <a:lstStyle/>
          <a:p>
            <a:pPr algn="ctr"/>
            <a:r>
              <a:rPr lang="en-US" sz="8000" dirty="0"/>
              <a:t>Facilitating</a:t>
            </a:r>
            <a:br>
              <a:rPr lang="en-US" sz="8000" dirty="0"/>
            </a:br>
            <a:r>
              <a:rPr lang="en-US" sz="8000" dirty="0"/>
              <a:t>Math Talks</a:t>
            </a:r>
          </a:p>
        </p:txBody>
      </p:sp>
      <p:sp>
        <p:nvSpPr>
          <p:cNvPr id="3" name="Subtitle 2">
            <a:extLst>
              <a:ext uri="{FF2B5EF4-FFF2-40B4-BE49-F238E27FC236}">
                <a16:creationId xmlns:a16="http://schemas.microsoft.com/office/drawing/2014/main" id="{4F5B2EDE-8052-4873-AADB-FA9D55478541}"/>
              </a:ext>
            </a:extLst>
          </p:cNvPr>
          <p:cNvSpPr>
            <a:spLocks noGrp="1"/>
          </p:cNvSpPr>
          <p:nvPr>
            <p:ph type="subTitle" idx="1"/>
          </p:nvPr>
        </p:nvSpPr>
        <p:spPr/>
        <p:txBody>
          <a:bodyPr>
            <a:normAutofit lnSpcReduction="10000"/>
          </a:bodyPr>
          <a:lstStyle/>
          <a:p>
            <a:pPr algn="ctr"/>
            <a:r>
              <a:rPr lang="en-US" dirty="0"/>
              <a:t>SIP Day Presentation </a:t>
            </a:r>
          </a:p>
          <a:p>
            <a:pPr algn="ctr"/>
            <a:r>
              <a:rPr lang="en-US" dirty="0"/>
              <a:t>created by the </a:t>
            </a:r>
          </a:p>
          <a:p>
            <a:pPr algn="ctr"/>
            <a:r>
              <a:rPr lang="en-US" dirty="0"/>
              <a:t>ISBE Math Content Specialists</a:t>
            </a:r>
          </a:p>
          <a:p>
            <a:endParaRPr lang="en-US" dirty="0"/>
          </a:p>
        </p:txBody>
      </p:sp>
    </p:spTree>
    <p:extLst>
      <p:ext uri="{BB962C8B-B14F-4D97-AF65-F5344CB8AC3E}">
        <p14:creationId xmlns:p14="http://schemas.microsoft.com/office/powerpoint/2010/main" val="34606203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Shape 366"/>
          <p:cNvSpPr txBox="1">
            <a:spLocks noGrp="1"/>
          </p:cNvSpPr>
          <p:nvPr>
            <p:ph type="title"/>
          </p:nvPr>
        </p:nvSpPr>
        <p:spPr>
          <a:xfrm>
            <a:off x="1956148" y="411271"/>
            <a:ext cx="8229600" cy="1143000"/>
          </a:xfrm>
          <a:prstGeom prst="rect">
            <a:avLst/>
          </a:prstGeom>
          <a:noFill/>
          <a:ln>
            <a:noFill/>
          </a:ln>
        </p:spPr>
        <p:txBody>
          <a:bodyPr vert="horz" lIns="91425" tIns="45700" rIns="91425" bIns="45700" rtlCol="0" anchor="ctr" anchorCtr="0">
            <a:noAutofit/>
          </a:bodyPr>
          <a:lstStyle/>
          <a:p>
            <a:pPr algn="l">
              <a:buSzPct val="25000"/>
            </a:pPr>
            <a:r>
              <a:rPr lang="en-US" sz="3959" dirty="0"/>
              <a:t>Planning a Number Talk</a:t>
            </a:r>
            <a:br>
              <a:rPr lang="en-US" sz="3959" dirty="0"/>
            </a:br>
            <a:endParaRPr lang="en-US" sz="3959" dirty="0"/>
          </a:p>
        </p:txBody>
      </p:sp>
      <p:graphicFrame>
        <p:nvGraphicFramePr>
          <p:cNvPr id="367" name="Shape 367"/>
          <p:cNvGraphicFramePr/>
          <p:nvPr>
            <p:extLst>
              <p:ext uri="{D42A27DB-BD31-4B8C-83A1-F6EECF244321}">
                <p14:modId xmlns:p14="http://schemas.microsoft.com/office/powerpoint/2010/main" val="806095378"/>
              </p:ext>
            </p:extLst>
          </p:nvPr>
        </p:nvGraphicFramePr>
        <p:xfrm>
          <a:off x="2603848" y="1429011"/>
          <a:ext cx="6934200" cy="3886200"/>
        </p:xfrm>
        <a:graphic>
          <a:graphicData uri="http://schemas.openxmlformats.org/drawingml/2006/table">
            <a:tbl>
              <a:tblPr>
                <a:noFill/>
              </a:tblPr>
              <a:tblGrid>
                <a:gridCol w="3467100">
                  <a:extLst>
                    <a:ext uri="{9D8B030D-6E8A-4147-A177-3AD203B41FA5}">
                      <a16:colId xmlns:a16="http://schemas.microsoft.com/office/drawing/2014/main" val="20000"/>
                    </a:ext>
                  </a:extLst>
                </a:gridCol>
                <a:gridCol w="3467100">
                  <a:extLst>
                    <a:ext uri="{9D8B030D-6E8A-4147-A177-3AD203B41FA5}">
                      <a16:colId xmlns:a16="http://schemas.microsoft.com/office/drawing/2014/main" val="20001"/>
                    </a:ext>
                  </a:extLst>
                </a:gridCol>
              </a:tblGrid>
              <a:tr h="1943100">
                <a:tc>
                  <a:txBody>
                    <a:bodyPr/>
                    <a:lstStyle/>
                    <a:p>
                      <a:pPr marL="0" marR="0" lvl="0" indent="0" algn="ctr" rtl="0">
                        <a:spcBef>
                          <a:spcPts val="0"/>
                        </a:spcBef>
                        <a:buSzPct val="25000"/>
                        <a:buNone/>
                      </a:pPr>
                      <a:r>
                        <a:rPr lang="en-US" sz="2800" b="1" u="none" strike="noStrike" cap="none" baseline="0" dirty="0">
                          <a:solidFill>
                            <a:schemeClr val="dk1"/>
                          </a:solidFill>
                          <a:latin typeface="Droid Sans Mono"/>
                          <a:ea typeface="Droid Sans Mono"/>
                          <a:cs typeface="Droid Sans Mono"/>
                          <a:sym typeface="Droid Sans Mono"/>
                        </a:rPr>
                        <a:t>Anticipate different strategies</a:t>
                      </a:r>
                    </a:p>
                  </a:txBody>
                  <a:tcPr marL="91450" marR="91450" marT="45725" marB="45725" anchor="ctr">
                    <a:solidFill>
                      <a:srgbClr val="FFFF00"/>
                    </a:solidFill>
                  </a:tcPr>
                </a:tc>
                <a:tc>
                  <a:txBody>
                    <a:bodyPr/>
                    <a:lstStyle/>
                    <a:p>
                      <a:pPr marL="0" marR="0" lvl="0" indent="0" algn="ctr" rtl="0">
                        <a:spcBef>
                          <a:spcPts val="0"/>
                        </a:spcBef>
                        <a:buSzPct val="25000"/>
                        <a:buNone/>
                      </a:pPr>
                      <a:r>
                        <a:rPr lang="en-US" sz="2800" b="1" u="none" strike="noStrike" cap="none" baseline="0">
                          <a:solidFill>
                            <a:schemeClr val="dk1"/>
                          </a:solidFill>
                          <a:latin typeface="Droid Sans Mono"/>
                          <a:ea typeface="Droid Sans Mono"/>
                          <a:cs typeface="Droid Sans Mono"/>
                          <a:sym typeface="Droid Sans Mono"/>
                        </a:rPr>
                        <a:t>Recording Methods</a:t>
                      </a:r>
                    </a:p>
                    <a:p>
                      <a:pPr marL="0" marR="0" lvl="0" indent="0" algn="ctr" rtl="0">
                        <a:spcBef>
                          <a:spcPts val="0"/>
                        </a:spcBef>
                        <a:buNone/>
                      </a:pPr>
                      <a:endParaRPr sz="2800" b="1" u="none" strike="noStrike" cap="none" baseline="0">
                        <a:solidFill>
                          <a:schemeClr val="dk1"/>
                        </a:solidFill>
                        <a:latin typeface="Droid Sans Mono"/>
                        <a:ea typeface="Droid Sans Mono"/>
                        <a:cs typeface="Droid Sans Mono"/>
                        <a:sym typeface="Droid Sans Mono"/>
                      </a:endParaRPr>
                    </a:p>
                  </a:txBody>
                  <a:tcPr marL="91450" marR="91450" marT="45725" marB="45725" anchor="ctr">
                    <a:solidFill>
                      <a:schemeClr val="accent3"/>
                    </a:solidFill>
                  </a:tcPr>
                </a:tc>
                <a:extLst>
                  <a:ext uri="{0D108BD9-81ED-4DB2-BD59-A6C34878D82A}">
                    <a16:rowId xmlns:a16="http://schemas.microsoft.com/office/drawing/2014/main" val="10000"/>
                  </a:ext>
                </a:extLst>
              </a:tr>
              <a:tr h="1943100">
                <a:tc>
                  <a:txBody>
                    <a:bodyPr/>
                    <a:lstStyle/>
                    <a:p>
                      <a:pPr marL="0" marR="0" lvl="0" indent="0" algn="ctr" rtl="0">
                        <a:spcBef>
                          <a:spcPts val="0"/>
                        </a:spcBef>
                        <a:buSzPct val="25000"/>
                        <a:buNone/>
                      </a:pPr>
                      <a:r>
                        <a:rPr lang="en-US" sz="2800" b="1" u="none" strike="noStrike" cap="none" baseline="0">
                          <a:solidFill>
                            <a:schemeClr val="dk1"/>
                          </a:solidFill>
                          <a:latin typeface="Droid Sans Mono"/>
                          <a:ea typeface="Droid Sans Mono"/>
                          <a:cs typeface="Droid Sans Mono"/>
                          <a:sym typeface="Droid Sans Mono"/>
                        </a:rPr>
                        <a:t>Questions </a:t>
                      </a:r>
                    </a:p>
                  </a:txBody>
                  <a:tcPr marL="91450" marR="91450" marT="45725" marB="45725" anchor="ctr">
                    <a:solidFill>
                      <a:srgbClr val="CCC0D9"/>
                    </a:solidFill>
                  </a:tcPr>
                </a:tc>
                <a:tc>
                  <a:txBody>
                    <a:bodyPr/>
                    <a:lstStyle/>
                    <a:p>
                      <a:pPr marL="0" marR="0" lvl="0" indent="0" algn="ctr" rtl="0">
                        <a:spcBef>
                          <a:spcPts val="0"/>
                        </a:spcBef>
                        <a:buSzPct val="25000"/>
                        <a:buNone/>
                      </a:pPr>
                      <a:r>
                        <a:rPr lang="en-US" sz="2800" b="1" u="none" strike="noStrike" cap="none" baseline="0" dirty="0">
                          <a:solidFill>
                            <a:schemeClr val="dk1"/>
                          </a:solidFill>
                          <a:latin typeface="Droid Sans Mono"/>
                          <a:ea typeface="Droid Sans Mono"/>
                          <a:cs typeface="Droid Sans Mono"/>
                          <a:sym typeface="Droid Sans Mono"/>
                        </a:rPr>
                        <a:t>Reflections </a:t>
                      </a:r>
                    </a:p>
                  </a:txBody>
                  <a:tcPr marL="91450" marR="91450" marT="45725" marB="45725" anchor="ctr">
                    <a:solidFill>
                      <a:srgbClr val="FFC000"/>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918563309"/>
      </p:ext>
    </p:extLst>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Shape 305"/>
          <p:cNvSpPr txBox="1">
            <a:spLocks noGrp="1"/>
          </p:cNvSpPr>
          <p:nvPr>
            <p:ph type="title"/>
          </p:nvPr>
        </p:nvSpPr>
        <p:spPr>
          <a:xfrm>
            <a:off x="1905000" y="221293"/>
            <a:ext cx="8229600" cy="1143000"/>
          </a:xfrm>
          <a:prstGeom prst="rect">
            <a:avLst/>
          </a:prstGeom>
          <a:noFill/>
          <a:ln>
            <a:noFill/>
          </a:ln>
        </p:spPr>
        <p:txBody>
          <a:bodyPr vert="horz" lIns="91425" tIns="45700" rIns="91425" bIns="45700" rtlCol="0" anchor="ctr" anchorCtr="0">
            <a:noAutofit/>
          </a:bodyPr>
          <a:lstStyle/>
          <a:p>
            <a:pPr algn="l">
              <a:buSzPct val="25000"/>
            </a:pPr>
            <a:r>
              <a:rPr lang="en-US" dirty="0"/>
              <a:t>Concerns</a:t>
            </a:r>
          </a:p>
        </p:txBody>
      </p:sp>
      <p:sp>
        <p:nvSpPr>
          <p:cNvPr id="306" name="Shape 306"/>
          <p:cNvSpPr txBox="1">
            <a:spLocks noGrp="1"/>
          </p:cNvSpPr>
          <p:nvPr>
            <p:ph type="body" idx="1"/>
          </p:nvPr>
        </p:nvSpPr>
        <p:spPr>
          <a:xfrm>
            <a:off x="1905000" y="1364293"/>
            <a:ext cx="4800600" cy="4144963"/>
          </a:xfrm>
          <a:prstGeom prst="rect">
            <a:avLst/>
          </a:prstGeom>
          <a:noFill/>
          <a:ln>
            <a:noFill/>
          </a:ln>
        </p:spPr>
        <p:txBody>
          <a:bodyPr vert="horz" lIns="91425" tIns="45700" rIns="91425" bIns="45700" rtlCol="0" anchor="t" anchorCtr="0">
            <a:noAutofit/>
          </a:bodyPr>
          <a:lstStyle/>
          <a:p>
            <a:pPr marL="514350" indent="-514350">
              <a:spcBef>
                <a:spcPts val="0"/>
              </a:spcBef>
              <a:buSzPct val="97350"/>
              <a:buFont typeface="+mj-lt"/>
              <a:buAutoNum type="arabicPeriod"/>
            </a:pPr>
            <a:r>
              <a:rPr lang="en-US" sz="2960" dirty="0"/>
              <a:t>Trouble getting students to participate</a:t>
            </a:r>
          </a:p>
          <a:p>
            <a:pPr marL="514350" indent="-514350">
              <a:spcBef>
                <a:spcPts val="592"/>
              </a:spcBef>
              <a:buSzPct val="97350"/>
              <a:buFont typeface="+mj-lt"/>
              <a:buAutoNum type="arabicPeriod"/>
            </a:pPr>
            <a:r>
              <a:rPr lang="en-US" sz="2960" dirty="0"/>
              <a:t>I don’t understand what the student is saying</a:t>
            </a:r>
          </a:p>
          <a:p>
            <a:pPr marL="514350" indent="-514350">
              <a:spcBef>
                <a:spcPts val="592"/>
              </a:spcBef>
              <a:buSzPct val="97350"/>
              <a:buFont typeface="+mj-lt"/>
              <a:buAutoNum type="arabicPeriod"/>
            </a:pPr>
            <a:r>
              <a:rPr lang="en-US" sz="2960" dirty="0"/>
              <a:t>Only a few students participate</a:t>
            </a:r>
          </a:p>
          <a:p>
            <a:pPr marL="514350" indent="-514350">
              <a:spcBef>
                <a:spcPts val="592"/>
              </a:spcBef>
              <a:buSzPct val="97350"/>
              <a:buFont typeface="+mj-lt"/>
              <a:buAutoNum type="arabicPeriod"/>
            </a:pPr>
            <a:r>
              <a:rPr lang="en-US" sz="2960" dirty="0"/>
              <a:t>How to handle mistakes (student and teacher)</a:t>
            </a:r>
          </a:p>
          <a:p>
            <a:pPr marL="514350" indent="-514350">
              <a:spcBef>
                <a:spcPts val="592"/>
              </a:spcBef>
              <a:buSzPct val="97350"/>
              <a:buFont typeface="+mj-lt"/>
              <a:buAutoNum type="arabicPeriod"/>
            </a:pPr>
            <a:r>
              <a:rPr lang="en-US" sz="2960" dirty="0"/>
              <a:t>How do I keep the conversation going?</a:t>
            </a:r>
          </a:p>
        </p:txBody>
      </p:sp>
      <p:pic>
        <p:nvPicPr>
          <p:cNvPr id="4" name="Picture 3" descr="possible in chalk.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0673" y="1932141"/>
            <a:ext cx="4326674" cy="2669117"/>
          </a:xfrm>
          <a:prstGeom prst="rect">
            <a:avLst/>
          </a:prstGeom>
        </p:spPr>
      </p:pic>
    </p:spTree>
    <p:extLst>
      <p:ext uri="{BB962C8B-B14F-4D97-AF65-F5344CB8AC3E}">
        <p14:creationId xmlns:p14="http://schemas.microsoft.com/office/powerpoint/2010/main" val="123627581"/>
      </p:ext>
    </p:extLst>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4416725" y="2388723"/>
            <a:ext cx="8143875" cy="1373188"/>
          </a:xfrm>
        </p:spPr>
        <p:txBody>
          <a:bodyPr>
            <a:normAutofit fontScale="90000"/>
          </a:bodyPr>
          <a:lstStyle/>
          <a:p>
            <a:pPr algn="ctr"/>
            <a:r>
              <a:rPr lang="en-US" sz="5300" b="1" i="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Tools and Resources for:</a:t>
            </a:r>
            <a:br>
              <a:rPr lang="en-US"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br>
              <a:rPr lang="en-US"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48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ELA</a:t>
            </a:r>
            <a:br>
              <a:rPr lang="en-US" sz="48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48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MATH</a:t>
            </a:r>
            <a:br>
              <a:rPr lang="en-US" sz="48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48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Science</a:t>
            </a:r>
            <a:br>
              <a:rPr lang="en-US" sz="48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48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Social Science</a:t>
            </a:r>
            <a:br>
              <a:rPr lang="en-US" sz="48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48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Social Emotional Learning</a:t>
            </a:r>
            <a:br>
              <a:rPr lang="en-US" sz="48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48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Technology</a:t>
            </a:r>
            <a:br>
              <a:rPr lang="en-US" sz="48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48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Fine Arts</a:t>
            </a:r>
            <a:endParaRPr lang="en-US" b="1" dirty="0">
              <a:solidFill>
                <a:schemeClr val="bg1"/>
              </a:solidFill>
              <a:effectLst>
                <a:outerShdw blurRad="38100" dist="38100" dir="2700000" algn="tl">
                  <a:srgbClr val="000000">
                    <a:alpha val="43137"/>
                  </a:srgbClr>
                </a:outerShdw>
              </a:effectLst>
            </a:endParaRPr>
          </a:p>
        </p:txBody>
      </p:sp>
      <p:pic>
        <p:nvPicPr>
          <p:cNvPr id="5" name="Picture 4">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540" y="150962"/>
            <a:ext cx="3899140" cy="5848710"/>
          </a:xfrm>
          <a:prstGeom prst="rect">
            <a:avLst/>
          </a:prstGeom>
        </p:spPr>
      </p:pic>
    </p:spTree>
    <p:extLst>
      <p:ext uri="{BB962C8B-B14F-4D97-AF65-F5344CB8AC3E}">
        <p14:creationId xmlns:p14="http://schemas.microsoft.com/office/powerpoint/2010/main" val="1470073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156F3B6-9729-4DE5-B9C4-E86D1712F9D0}"/>
              </a:ext>
            </a:extLst>
          </p:cNvPr>
          <p:cNvSpPr/>
          <p:nvPr/>
        </p:nvSpPr>
        <p:spPr>
          <a:xfrm>
            <a:off x="695324" y="708363"/>
            <a:ext cx="7534275" cy="4339650"/>
          </a:xfrm>
          <a:prstGeom prst="rect">
            <a:avLst/>
          </a:prstGeom>
        </p:spPr>
        <p:txBody>
          <a:bodyPr wrap="square">
            <a:spAutoFit/>
          </a:bodyPr>
          <a:lstStyle/>
          <a:p>
            <a:r>
              <a:rPr lang="en-US" sz="6000" dirty="0">
                <a:solidFill>
                  <a:schemeClr val="bg1"/>
                </a:solidFill>
              </a:rPr>
              <a:t>Objectives:</a:t>
            </a:r>
          </a:p>
          <a:p>
            <a:endParaRPr lang="en-US" sz="3600" dirty="0">
              <a:solidFill>
                <a:schemeClr val="bg1"/>
              </a:solidFill>
            </a:endParaRPr>
          </a:p>
          <a:p>
            <a:pPr marL="742950" lvl="1" indent="-285750">
              <a:buFont typeface="Arial" panose="020B0604020202020204" pitchFamily="34" charset="0"/>
              <a:buChar char="•"/>
            </a:pPr>
            <a:r>
              <a:rPr lang="en-US" sz="3600" dirty="0">
                <a:solidFill>
                  <a:schemeClr val="bg1"/>
                </a:solidFill>
              </a:rPr>
              <a:t>What is a number talk?</a:t>
            </a:r>
          </a:p>
          <a:p>
            <a:pPr marL="742950" lvl="1" indent="-285750">
              <a:buFont typeface="Arial" panose="020B0604020202020204" pitchFamily="34" charset="0"/>
              <a:buChar char="•"/>
            </a:pPr>
            <a:r>
              <a:rPr lang="en-US" sz="3600" dirty="0">
                <a:solidFill>
                  <a:schemeClr val="bg1"/>
                </a:solidFill>
              </a:rPr>
              <a:t>How do number talks benefit student learning?</a:t>
            </a:r>
          </a:p>
          <a:p>
            <a:pPr marL="742950" lvl="1" indent="-285750">
              <a:buFont typeface="Arial" panose="020B0604020202020204" pitchFamily="34" charset="0"/>
              <a:buChar char="•"/>
            </a:pPr>
            <a:r>
              <a:rPr lang="en-US" sz="3600" dirty="0">
                <a:solidFill>
                  <a:schemeClr val="bg1"/>
                </a:solidFill>
              </a:rPr>
              <a:t>Planning a number talk.</a:t>
            </a:r>
          </a:p>
          <a:p>
            <a:pPr marL="742950" lvl="1" indent="-285750">
              <a:buFont typeface="Arial" panose="020B0604020202020204" pitchFamily="34" charset="0"/>
              <a:buChar char="•"/>
            </a:pPr>
            <a:r>
              <a:rPr lang="en-US" sz="3600" dirty="0">
                <a:solidFill>
                  <a:schemeClr val="bg1"/>
                </a:solidFill>
              </a:rPr>
              <a:t>Resources for number talks.</a:t>
            </a:r>
          </a:p>
        </p:txBody>
      </p:sp>
    </p:spTree>
    <p:extLst>
      <p:ext uri="{BB962C8B-B14F-4D97-AF65-F5344CB8AC3E}">
        <p14:creationId xmlns:p14="http://schemas.microsoft.com/office/powerpoint/2010/main" val="1407345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752600" y="-1"/>
            <a:ext cx="8763000" cy="2123857"/>
          </a:xfrm>
          <a:prstGeom prst="rect">
            <a:avLst/>
          </a:prstGeom>
        </p:spPr>
      </p:pic>
      <p:sp>
        <p:nvSpPr>
          <p:cNvPr id="203" name="Shape 203"/>
          <p:cNvSpPr txBox="1">
            <a:spLocks noGrp="1"/>
          </p:cNvSpPr>
          <p:nvPr>
            <p:ph type="title"/>
          </p:nvPr>
        </p:nvSpPr>
        <p:spPr>
          <a:xfrm>
            <a:off x="1981200" y="1447800"/>
            <a:ext cx="7772400" cy="457200"/>
          </a:xfrm>
          <a:prstGeom prst="rect">
            <a:avLst/>
          </a:prstGeom>
          <a:noFill/>
          <a:ln>
            <a:noFill/>
          </a:ln>
        </p:spPr>
        <p:txBody>
          <a:bodyPr vert="horz" lIns="91425" tIns="45700" rIns="91425" bIns="45700" rtlCol="0" anchor="ctr" anchorCtr="0">
            <a:noAutofit/>
          </a:bodyPr>
          <a:lstStyle/>
          <a:p>
            <a:pPr lvl="0">
              <a:buSzPct val="25000"/>
            </a:pPr>
            <a:br>
              <a:rPr lang="en-US" sz="3200" dirty="0"/>
            </a:br>
            <a:br>
              <a:rPr lang="en-US" sz="3200" dirty="0"/>
            </a:br>
            <a:br>
              <a:rPr lang="en-US" sz="3200" dirty="0"/>
            </a:br>
            <a:br>
              <a:rPr lang="en-US" sz="3200" dirty="0"/>
            </a:br>
            <a:br>
              <a:rPr lang="en-US" sz="3200" dirty="0"/>
            </a:br>
            <a:br>
              <a:rPr lang="en-US" sz="3200" dirty="0"/>
            </a:br>
            <a:br>
              <a:rPr lang="en-US" sz="3200" dirty="0"/>
            </a:br>
            <a:br>
              <a:rPr lang="en-US" sz="3200" dirty="0"/>
            </a:br>
            <a:br>
              <a:rPr lang="en-US" sz="3200" dirty="0"/>
            </a:br>
            <a:br>
              <a:rPr lang="en-US" sz="3200" dirty="0"/>
            </a:br>
            <a:r>
              <a:rPr lang="en-US" sz="3200" dirty="0"/>
              <a:t>The National Council of Teachers of Mathematics (NCTM) in their 1991 professional standards describes</a:t>
            </a:r>
            <a:br>
              <a:rPr lang="en-US" sz="3200" dirty="0"/>
            </a:br>
            <a:r>
              <a:rPr lang="en-US" sz="3200" dirty="0">
                <a:solidFill>
                  <a:srgbClr val="FF0000"/>
                </a:solidFill>
              </a:rPr>
              <a:t>discourse</a:t>
            </a:r>
            <a:r>
              <a:rPr lang="en-US" sz="3200" dirty="0"/>
              <a:t> as ways of representing, thinking, talking, agreeing, and disagreeing; the way ideas are exchanged and what the ideas entail; and as being shaped by the tasks in which students engage as well as by the</a:t>
            </a:r>
            <a:br>
              <a:rPr lang="en-US" sz="3200" dirty="0"/>
            </a:br>
            <a:r>
              <a:rPr lang="en-US" sz="3200" dirty="0"/>
              <a:t>nature of the learning environment. </a:t>
            </a:r>
          </a:p>
        </p:txBody>
      </p:sp>
    </p:spTree>
    <p:extLst>
      <p:ext uri="{BB962C8B-B14F-4D97-AF65-F5344CB8AC3E}">
        <p14:creationId xmlns:p14="http://schemas.microsoft.com/office/powerpoint/2010/main" val="3137602123"/>
      </p:ext>
    </p:extLst>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title"/>
          </p:nvPr>
        </p:nvSpPr>
        <p:spPr>
          <a:xfrm>
            <a:off x="628176" y="457201"/>
            <a:ext cx="8229600" cy="1143000"/>
          </a:xfrm>
          <a:prstGeom prst="rect">
            <a:avLst/>
          </a:prstGeom>
          <a:noFill/>
          <a:ln>
            <a:noFill/>
          </a:ln>
        </p:spPr>
        <p:txBody>
          <a:bodyPr vert="horz" lIns="91425" tIns="45700" rIns="91425" bIns="45700" rtlCol="0" anchor="ctr" anchorCtr="0">
            <a:noAutofit/>
          </a:bodyPr>
          <a:lstStyle/>
          <a:p>
            <a:pPr algn="l">
              <a:buSzPct val="25000"/>
            </a:pPr>
            <a:r>
              <a:rPr lang="en-US" dirty="0"/>
              <a:t>Engaging Prior Knowledge:</a:t>
            </a:r>
          </a:p>
        </p:txBody>
      </p:sp>
      <p:sp>
        <p:nvSpPr>
          <p:cNvPr id="212" name="Shape 212"/>
          <p:cNvSpPr txBox="1">
            <a:spLocks noGrp="1"/>
          </p:cNvSpPr>
          <p:nvPr>
            <p:ph type="body" idx="1"/>
          </p:nvPr>
        </p:nvSpPr>
        <p:spPr>
          <a:xfrm>
            <a:off x="628176" y="1600201"/>
            <a:ext cx="9582624" cy="4525963"/>
          </a:xfrm>
          <a:prstGeom prst="rect">
            <a:avLst/>
          </a:prstGeom>
          <a:noFill/>
          <a:ln>
            <a:noFill/>
          </a:ln>
        </p:spPr>
        <p:txBody>
          <a:bodyPr vert="horz" lIns="91425" tIns="45700" rIns="91425" bIns="45700" rtlCol="0" anchor="t" anchorCtr="0">
            <a:noAutofit/>
          </a:bodyPr>
          <a:lstStyle/>
          <a:p>
            <a:pPr marL="0" indent="0">
              <a:buSzPct val="25000"/>
              <a:buNone/>
            </a:pPr>
            <a:r>
              <a:rPr lang="en-US" dirty="0"/>
              <a:t>In your Table Groups discuss:</a:t>
            </a:r>
          </a:p>
          <a:p>
            <a:pPr marL="0" indent="0">
              <a:buSzPct val="25000"/>
              <a:buNone/>
            </a:pPr>
            <a:endParaRPr lang="en-US" dirty="0"/>
          </a:p>
          <a:p>
            <a:pPr indent="-342900">
              <a:buSzPct val="100000"/>
            </a:pPr>
            <a:r>
              <a:rPr lang="en-US" dirty="0"/>
              <a:t>What are some main components of a Math Talk?</a:t>
            </a:r>
          </a:p>
          <a:p>
            <a:pPr>
              <a:buNone/>
            </a:pPr>
            <a:endParaRPr sz="1400" dirty="0"/>
          </a:p>
          <a:p>
            <a:pPr indent="-342900">
              <a:buSzPct val="100000"/>
            </a:pPr>
            <a:r>
              <a:rPr lang="en-US" dirty="0"/>
              <a:t>How do you do a Math Talk?</a:t>
            </a:r>
          </a:p>
          <a:p>
            <a:pPr indent="-342900">
              <a:buSzPct val="100000"/>
            </a:pPr>
            <a:endParaRPr lang="en-US" sz="1600" dirty="0"/>
          </a:p>
          <a:p>
            <a:pPr indent="-342900">
              <a:buSzPct val="100000"/>
            </a:pPr>
            <a:r>
              <a:rPr lang="en-US" dirty="0"/>
              <a:t>Describe what you do in your classroom that resembles a Math Talk.</a:t>
            </a:r>
            <a:endParaRPr dirty="0"/>
          </a:p>
        </p:txBody>
      </p:sp>
      <p:pic>
        <p:nvPicPr>
          <p:cNvPr id="213" name="Shape 213"/>
          <p:cNvPicPr preferRelativeResize="0"/>
          <p:nvPr/>
        </p:nvPicPr>
        <p:blipFill rotWithShape="1">
          <a:blip r:embed="rId3">
            <a:alphaModFix/>
          </a:blip>
          <a:srcRect/>
          <a:stretch/>
        </p:blipFill>
        <p:spPr>
          <a:xfrm rot="-372405">
            <a:off x="9286055" y="304620"/>
            <a:ext cx="2524477" cy="2591161"/>
          </a:xfrm>
          <a:prstGeom prst="rect">
            <a:avLst/>
          </a:prstGeom>
          <a:noFill/>
          <a:ln>
            <a:noFill/>
          </a:ln>
        </p:spPr>
      </p:pic>
    </p:spTree>
    <p:extLst>
      <p:ext uri="{BB962C8B-B14F-4D97-AF65-F5344CB8AC3E}">
        <p14:creationId xmlns:p14="http://schemas.microsoft.com/office/powerpoint/2010/main" val="1025426338"/>
      </p:ext>
    </p:extLst>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E4D2D4-67F9-4C98-9098-6BE79EF5EDDC}"/>
              </a:ext>
            </a:extLst>
          </p:cNvPr>
          <p:cNvSpPr txBox="1"/>
          <p:nvPr/>
        </p:nvSpPr>
        <p:spPr>
          <a:xfrm>
            <a:off x="618978" y="117693"/>
            <a:ext cx="11226019" cy="3785652"/>
          </a:xfrm>
          <a:prstGeom prst="rect">
            <a:avLst/>
          </a:prstGeom>
          <a:noFill/>
        </p:spPr>
        <p:txBody>
          <a:bodyPr wrap="square" rtlCol="0">
            <a:spAutoFit/>
          </a:bodyPr>
          <a:lstStyle/>
          <a:p>
            <a:r>
              <a:rPr lang="en-US" sz="4000" dirty="0">
                <a:solidFill>
                  <a:schemeClr val="bg1"/>
                </a:solidFill>
              </a:rPr>
              <a:t>Overview Videos:</a:t>
            </a:r>
          </a:p>
          <a:p>
            <a:endParaRPr lang="en-US" sz="2800" dirty="0">
              <a:solidFill>
                <a:schemeClr val="bg1"/>
              </a:solidFill>
            </a:endParaRPr>
          </a:p>
          <a:p>
            <a:r>
              <a:rPr lang="en-US" sz="2000" dirty="0">
                <a:solidFill>
                  <a:schemeClr val="bg1"/>
                </a:solidFill>
              </a:rPr>
              <a:t>Jo </a:t>
            </a:r>
            <a:r>
              <a:rPr lang="en-US" sz="2000" dirty="0" err="1">
                <a:solidFill>
                  <a:schemeClr val="bg1"/>
                </a:solidFill>
              </a:rPr>
              <a:t>Boaler</a:t>
            </a:r>
            <a:r>
              <a:rPr lang="en-US" sz="2000" dirty="0">
                <a:solidFill>
                  <a:schemeClr val="bg1"/>
                </a:solidFill>
              </a:rPr>
              <a:t> overview: </a:t>
            </a:r>
            <a:r>
              <a:rPr lang="en-US" sz="2000" dirty="0">
                <a:solidFill>
                  <a:schemeClr val="bg1"/>
                </a:solidFill>
                <a:hlinkClick r:id="rId3"/>
              </a:rPr>
              <a:t>https://www.teachingchannel.org/videos/third-grade-math-solutions</a:t>
            </a:r>
            <a:endParaRPr lang="en-US" sz="2000" dirty="0">
              <a:solidFill>
                <a:schemeClr val="bg1"/>
              </a:solidFill>
            </a:endParaRPr>
          </a:p>
          <a:p>
            <a:endParaRPr lang="en-US" sz="2000" dirty="0">
              <a:solidFill>
                <a:schemeClr val="bg1"/>
              </a:solidFill>
            </a:endParaRPr>
          </a:p>
          <a:p>
            <a:r>
              <a:rPr lang="en-US" sz="2000" dirty="0">
                <a:solidFill>
                  <a:schemeClr val="bg1"/>
                </a:solidFill>
              </a:rPr>
              <a:t>Jo </a:t>
            </a:r>
            <a:r>
              <a:rPr lang="en-US" sz="2000" dirty="0" err="1">
                <a:solidFill>
                  <a:schemeClr val="bg1"/>
                </a:solidFill>
              </a:rPr>
              <a:t>Boaler</a:t>
            </a:r>
            <a:r>
              <a:rPr lang="en-US" sz="2000" dirty="0">
                <a:solidFill>
                  <a:schemeClr val="bg1"/>
                </a:solidFill>
              </a:rPr>
              <a:t> and Stanford Students: </a:t>
            </a:r>
            <a:r>
              <a:rPr lang="en-US" sz="2000" dirty="0">
                <a:solidFill>
                  <a:schemeClr val="bg1"/>
                </a:solidFill>
                <a:hlinkClick r:id="rId4"/>
              </a:rPr>
              <a:t>https://www.youtube.com/watch?v=3Z3_1Xp1z78</a:t>
            </a:r>
            <a:endParaRPr lang="en-US" sz="2000" dirty="0">
              <a:solidFill>
                <a:schemeClr val="bg1"/>
              </a:solidFill>
            </a:endParaRPr>
          </a:p>
          <a:p>
            <a:endParaRPr lang="en-US" sz="2000" dirty="0">
              <a:solidFill>
                <a:schemeClr val="bg1"/>
              </a:solidFill>
            </a:endParaRPr>
          </a:p>
          <a:p>
            <a:r>
              <a:rPr lang="en-US" sz="2000" dirty="0">
                <a:solidFill>
                  <a:schemeClr val="bg1"/>
                </a:solidFill>
              </a:rPr>
              <a:t>Ruth Parker and Cath Humphreys: </a:t>
            </a:r>
            <a:r>
              <a:rPr lang="en-US" sz="2000" dirty="0">
                <a:solidFill>
                  <a:schemeClr val="bg1"/>
                </a:solidFill>
                <a:hlinkClick r:id="rId5"/>
              </a:rPr>
              <a:t>https://www.youtube.com/watch?v=Hmh8pwL1sLg</a:t>
            </a:r>
            <a:endParaRPr lang="en-US" sz="2000"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3534222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5A638B2-42E3-4354-81C1-0227B864892B}"/>
              </a:ext>
            </a:extLst>
          </p:cNvPr>
          <p:cNvSpPr/>
          <p:nvPr/>
        </p:nvSpPr>
        <p:spPr>
          <a:xfrm>
            <a:off x="1028700" y="197346"/>
            <a:ext cx="10591800" cy="4985980"/>
          </a:xfrm>
          <a:prstGeom prst="rect">
            <a:avLst/>
          </a:prstGeom>
        </p:spPr>
        <p:txBody>
          <a:bodyPr wrap="square">
            <a:spAutoFit/>
          </a:bodyPr>
          <a:lstStyle/>
          <a:p>
            <a:r>
              <a:rPr lang="en-US" sz="4800" dirty="0">
                <a:solidFill>
                  <a:schemeClr val="bg1"/>
                </a:solidFill>
              </a:rPr>
              <a:t>Math Talk Examples</a:t>
            </a:r>
          </a:p>
          <a:p>
            <a:endParaRPr lang="en-US" dirty="0">
              <a:solidFill>
                <a:schemeClr val="bg1"/>
              </a:solidFill>
            </a:endParaRPr>
          </a:p>
          <a:p>
            <a:r>
              <a:rPr lang="en-US" dirty="0">
                <a:solidFill>
                  <a:schemeClr val="bg1"/>
                </a:solidFill>
              </a:rPr>
              <a:t>Kindergarten: </a:t>
            </a:r>
            <a:r>
              <a:rPr lang="en-US" dirty="0">
                <a:solidFill>
                  <a:schemeClr val="bg1"/>
                </a:solidFill>
                <a:hlinkClick r:id="rId3"/>
              </a:rPr>
              <a:t>https://www.youtube.com/watch?v=EWyDGUUUDJE</a:t>
            </a:r>
            <a:endParaRPr lang="en-US" dirty="0">
              <a:solidFill>
                <a:schemeClr val="bg1"/>
              </a:solidFill>
            </a:endParaRPr>
          </a:p>
          <a:p>
            <a:endParaRPr lang="en-US" dirty="0">
              <a:solidFill>
                <a:schemeClr val="bg1"/>
              </a:solidFill>
            </a:endParaRPr>
          </a:p>
          <a:p>
            <a:r>
              <a:rPr lang="en-US" dirty="0">
                <a:solidFill>
                  <a:schemeClr val="bg1"/>
                </a:solidFill>
              </a:rPr>
              <a:t>Grade 3: </a:t>
            </a:r>
            <a:r>
              <a:rPr lang="en-US" dirty="0">
                <a:solidFill>
                  <a:schemeClr val="bg1"/>
                </a:solidFill>
                <a:hlinkClick r:id="rId4"/>
              </a:rPr>
              <a:t>https://www.teachingchannel.org/videos/third-grade-math-solutions</a:t>
            </a:r>
            <a:endParaRPr lang="en-US" dirty="0">
              <a:solidFill>
                <a:schemeClr val="bg1"/>
              </a:solidFill>
            </a:endParaRPr>
          </a:p>
          <a:p>
            <a:r>
              <a:rPr lang="en-US" dirty="0">
                <a:solidFill>
                  <a:schemeClr val="bg1"/>
                </a:solidFill>
              </a:rPr>
              <a:t>**the first 2 min 30 sec are a math talk, then they move on to other areas of instruction</a:t>
            </a:r>
          </a:p>
          <a:p>
            <a:endParaRPr lang="en-US" dirty="0">
              <a:solidFill>
                <a:schemeClr val="bg1"/>
              </a:solidFill>
            </a:endParaRPr>
          </a:p>
          <a:p>
            <a:endParaRPr lang="en-US" dirty="0">
              <a:solidFill>
                <a:schemeClr val="bg1"/>
              </a:solidFill>
            </a:endParaRPr>
          </a:p>
          <a:p>
            <a:r>
              <a:rPr lang="en-US" dirty="0">
                <a:solidFill>
                  <a:schemeClr val="bg1"/>
                </a:solidFill>
              </a:rPr>
              <a:t>Grade 5: </a:t>
            </a:r>
            <a:r>
              <a:rPr lang="en-US" dirty="0">
                <a:solidFill>
                  <a:schemeClr val="bg1"/>
                </a:solidFill>
                <a:hlinkClick r:id="rId5"/>
              </a:rPr>
              <a:t>https://www.youtube.com/watch?v=DQtgFaVqv7c</a:t>
            </a:r>
            <a:endParaRPr lang="en-US" dirty="0">
              <a:solidFill>
                <a:schemeClr val="bg1"/>
              </a:solidFill>
            </a:endParaRPr>
          </a:p>
          <a:p>
            <a:r>
              <a:rPr lang="en-US" dirty="0">
                <a:solidFill>
                  <a:schemeClr val="bg1"/>
                </a:solidFill>
                <a:hlinkClick r:id="rId6"/>
              </a:rPr>
              <a:t>https://www.teachingchannel.org/videos/number-talks-for-assessments</a:t>
            </a:r>
            <a:endParaRPr lang="en-US" dirty="0">
              <a:solidFill>
                <a:schemeClr val="bg1"/>
              </a:solidFill>
            </a:endParaRPr>
          </a:p>
          <a:p>
            <a:endParaRPr lang="en-US" dirty="0">
              <a:solidFill>
                <a:schemeClr val="bg1"/>
              </a:solidFill>
            </a:endParaRPr>
          </a:p>
          <a:p>
            <a:r>
              <a:rPr lang="en-US" dirty="0">
                <a:solidFill>
                  <a:schemeClr val="bg1"/>
                </a:solidFill>
              </a:rPr>
              <a:t>Grade 6: </a:t>
            </a:r>
            <a:r>
              <a:rPr lang="en-US" dirty="0">
                <a:solidFill>
                  <a:schemeClr val="bg1"/>
                </a:solidFill>
                <a:hlinkClick r:id="rId7"/>
              </a:rPr>
              <a:t>https://www.youtube.com/watch?v=ivUWfVqHCa0</a:t>
            </a:r>
            <a:endParaRPr lang="en-US" dirty="0">
              <a:solidFill>
                <a:schemeClr val="bg1"/>
              </a:solidFill>
            </a:endParaRPr>
          </a:p>
          <a:p>
            <a:endParaRPr lang="en-US" dirty="0">
              <a:solidFill>
                <a:schemeClr val="bg1"/>
              </a:solidFill>
            </a:endParaRPr>
          </a:p>
          <a:p>
            <a:r>
              <a:rPr lang="en-US" dirty="0">
                <a:solidFill>
                  <a:schemeClr val="bg1"/>
                </a:solidFill>
              </a:rPr>
              <a:t>High School Geometry: </a:t>
            </a:r>
            <a:r>
              <a:rPr lang="en-US" dirty="0">
                <a:solidFill>
                  <a:schemeClr val="bg1"/>
                </a:solidFill>
                <a:hlinkClick r:id="rId8"/>
              </a:rPr>
              <a:t>https://www.youtube.com/watch?v=59T97wPANzU</a:t>
            </a:r>
            <a:endParaRPr lang="en-US" dirty="0">
              <a:solidFill>
                <a:schemeClr val="bg1"/>
              </a:solidFill>
            </a:endParaRPr>
          </a:p>
          <a:p>
            <a:endParaRPr lang="en-US" dirty="0">
              <a:solidFill>
                <a:schemeClr val="bg1"/>
              </a:solidFill>
            </a:endParaRPr>
          </a:p>
          <a:p>
            <a:r>
              <a:rPr lang="en-US" dirty="0">
                <a:solidFill>
                  <a:schemeClr val="bg1"/>
                </a:solidFill>
              </a:rPr>
              <a:t>Jo </a:t>
            </a:r>
            <a:r>
              <a:rPr lang="en-US" dirty="0" err="1">
                <a:solidFill>
                  <a:schemeClr val="bg1"/>
                </a:solidFill>
              </a:rPr>
              <a:t>Boaler</a:t>
            </a:r>
            <a:r>
              <a:rPr lang="en-US" dirty="0">
                <a:solidFill>
                  <a:schemeClr val="bg1"/>
                </a:solidFill>
              </a:rPr>
              <a:t> Dot Talk with older students: </a:t>
            </a:r>
            <a:r>
              <a:rPr lang="en-US" dirty="0">
                <a:solidFill>
                  <a:schemeClr val="bg1"/>
                </a:solidFill>
                <a:hlinkClick r:id="rId9"/>
              </a:rPr>
              <a:t>https://www.youtube.com/watch?v=-pJhCAiaV-Q</a:t>
            </a:r>
            <a:endParaRPr lang="en-US" dirty="0">
              <a:solidFill>
                <a:schemeClr val="bg1"/>
              </a:solidFill>
            </a:endParaRPr>
          </a:p>
        </p:txBody>
      </p:sp>
    </p:spTree>
    <p:extLst>
      <p:ext uri="{BB962C8B-B14F-4D97-AF65-F5344CB8AC3E}">
        <p14:creationId xmlns:p14="http://schemas.microsoft.com/office/powerpoint/2010/main" val="1974986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txBox="1">
            <a:spLocks noGrp="1"/>
          </p:cNvSpPr>
          <p:nvPr>
            <p:ph type="title"/>
          </p:nvPr>
        </p:nvSpPr>
        <p:spPr>
          <a:xfrm>
            <a:off x="1981200" y="360124"/>
            <a:ext cx="8229600" cy="1143000"/>
          </a:xfrm>
          <a:prstGeom prst="rect">
            <a:avLst/>
          </a:prstGeom>
          <a:noFill/>
          <a:ln>
            <a:noFill/>
          </a:ln>
        </p:spPr>
        <p:txBody>
          <a:bodyPr vert="horz" lIns="91425" tIns="45700" rIns="91425" bIns="45700" rtlCol="0" anchor="ctr" anchorCtr="0">
            <a:noAutofit/>
          </a:bodyPr>
          <a:lstStyle/>
          <a:p>
            <a:pPr algn="l">
              <a:buSzPct val="25000"/>
            </a:pPr>
            <a:r>
              <a:rPr lang="en-US" sz="4000" dirty="0"/>
              <a:t>Steps of a Math Talk:</a:t>
            </a:r>
          </a:p>
        </p:txBody>
      </p:sp>
      <p:sp>
        <p:nvSpPr>
          <p:cNvPr id="229" name="Shape 229"/>
          <p:cNvSpPr txBox="1">
            <a:spLocks noGrp="1"/>
          </p:cNvSpPr>
          <p:nvPr>
            <p:ph type="body" idx="1"/>
          </p:nvPr>
        </p:nvSpPr>
        <p:spPr>
          <a:xfrm>
            <a:off x="1981200" y="1503124"/>
            <a:ext cx="8229600" cy="4068764"/>
          </a:xfrm>
          <a:prstGeom prst="rect">
            <a:avLst/>
          </a:prstGeom>
          <a:noFill/>
          <a:ln>
            <a:noFill/>
          </a:ln>
        </p:spPr>
        <p:txBody>
          <a:bodyPr vert="horz" lIns="91425" tIns="45700" rIns="91425" bIns="45700" rtlCol="0" anchor="t" anchorCtr="0">
            <a:noAutofit/>
          </a:bodyPr>
          <a:lstStyle/>
          <a:p>
            <a:pPr marL="514350" indent="-514350">
              <a:lnSpc>
                <a:spcPct val="80000"/>
              </a:lnSpc>
              <a:spcBef>
                <a:spcPts val="592"/>
              </a:spcBef>
              <a:buSzPct val="97350"/>
              <a:buFont typeface="Calibri"/>
              <a:buAutoNum type="arabicPeriod"/>
            </a:pPr>
            <a:r>
              <a:rPr lang="en-US" sz="2960" dirty="0"/>
              <a:t>Teacher poses a purposeful problem</a:t>
            </a:r>
          </a:p>
          <a:p>
            <a:pPr marL="514350" indent="-514350">
              <a:lnSpc>
                <a:spcPct val="80000"/>
              </a:lnSpc>
              <a:spcBef>
                <a:spcPts val="592"/>
              </a:spcBef>
              <a:buSzPct val="97350"/>
              <a:buFont typeface="Calibri"/>
              <a:buAutoNum type="arabicPeriod"/>
            </a:pPr>
            <a:r>
              <a:rPr lang="en-US" sz="2960" dirty="0"/>
              <a:t>Students signal when they are ready to give a solution</a:t>
            </a:r>
          </a:p>
          <a:p>
            <a:pPr marL="514350" indent="-514350">
              <a:lnSpc>
                <a:spcPct val="80000"/>
              </a:lnSpc>
              <a:spcBef>
                <a:spcPts val="592"/>
              </a:spcBef>
              <a:buSzPct val="97350"/>
              <a:buFont typeface="Calibri"/>
              <a:buAutoNum type="arabicPeriod"/>
            </a:pPr>
            <a:r>
              <a:rPr lang="en-US" sz="2960" dirty="0"/>
              <a:t>Teacher collects answers orally</a:t>
            </a:r>
          </a:p>
          <a:p>
            <a:pPr marL="514350" indent="-514350">
              <a:lnSpc>
                <a:spcPct val="80000"/>
              </a:lnSpc>
              <a:spcBef>
                <a:spcPts val="592"/>
              </a:spcBef>
              <a:buSzPct val="97350"/>
              <a:buFont typeface="Calibri"/>
              <a:buAutoNum type="arabicPeriod"/>
            </a:pPr>
            <a:r>
              <a:rPr lang="en-US" sz="2960" dirty="0"/>
              <a:t>Students explain or defend their answer</a:t>
            </a:r>
          </a:p>
          <a:p>
            <a:pPr marL="514350" indent="-514350">
              <a:lnSpc>
                <a:spcPct val="80000"/>
              </a:lnSpc>
              <a:spcBef>
                <a:spcPts val="592"/>
              </a:spcBef>
              <a:buSzPct val="97350"/>
              <a:buFont typeface="Calibri"/>
              <a:buAutoNum type="arabicPeriod"/>
            </a:pPr>
            <a:r>
              <a:rPr lang="en-US" sz="2960" dirty="0"/>
              <a:t>Teacher records student strategies </a:t>
            </a:r>
          </a:p>
          <a:p>
            <a:pPr marL="514350" indent="-514350">
              <a:lnSpc>
                <a:spcPct val="80000"/>
              </a:lnSpc>
              <a:spcBef>
                <a:spcPts val="592"/>
              </a:spcBef>
              <a:buSzPct val="97350"/>
              <a:buFont typeface="Calibri"/>
              <a:buAutoNum type="arabicPeriod"/>
            </a:pPr>
            <a:r>
              <a:rPr lang="en-US" sz="2960" dirty="0"/>
              <a:t>Teacher asks questions to facilitate Mathematical Discourse</a:t>
            </a:r>
          </a:p>
          <a:p>
            <a:pPr marL="514350" indent="-514350">
              <a:lnSpc>
                <a:spcPct val="80000"/>
              </a:lnSpc>
              <a:spcBef>
                <a:spcPts val="592"/>
              </a:spcBef>
              <a:buSzPct val="97350"/>
              <a:buFont typeface="Calibri"/>
              <a:buAutoNum type="arabicPeriod"/>
            </a:pPr>
            <a:r>
              <a:rPr lang="en-US" sz="2960" dirty="0"/>
              <a:t>Class comes to consensus </a:t>
            </a:r>
          </a:p>
        </p:txBody>
      </p:sp>
    </p:spTree>
    <p:extLst>
      <p:ext uri="{BB962C8B-B14F-4D97-AF65-F5344CB8AC3E}">
        <p14:creationId xmlns:p14="http://schemas.microsoft.com/office/powerpoint/2010/main" val="659037254"/>
      </p:ext>
    </p:extLst>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Shape 351"/>
          <p:cNvSpPr txBox="1">
            <a:spLocks noGrp="1"/>
          </p:cNvSpPr>
          <p:nvPr>
            <p:ph type="title"/>
          </p:nvPr>
        </p:nvSpPr>
        <p:spPr>
          <a:prstGeom prst="rect">
            <a:avLst/>
          </a:prstGeom>
          <a:noFill/>
          <a:ln>
            <a:noFill/>
          </a:ln>
        </p:spPr>
        <p:txBody>
          <a:bodyPr vert="horz" lIns="91425" tIns="45700" rIns="91425" bIns="45700" rtlCol="0" anchor="ctr" anchorCtr="0">
            <a:noAutofit/>
          </a:bodyPr>
          <a:lstStyle/>
          <a:p>
            <a:pPr>
              <a:lnSpc>
                <a:spcPct val="100000"/>
              </a:lnSpc>
              <a:buSzPct val="25000"/>
            </a:pPr>
            <a:r>
              <a:rPr lang="en-US">
                <a:rtl val="0"/>
              </a:rPr>
              <a:t>Opportunity for application </a:t>
            </a:r>
          </a:p>
        </p:txBody>
      </p:sp>
      <p:sp>
        <p:nvSpPr>
          <p:cNvPr id="352" name="Shape 352"/>
          <p:cNvSpPr txBox="1">
            <a:spLocks noGrp="1"/>
          </p:cNvSpPr>
          <p:nvPr>
            <p:ph type="body" idx="1"/>
          </p:nvPr>
        </p:nvSpPr>
        <p:spPr>
          <a:xfrm>
            <a:off x="1981201" y="1600201"/>
            <a:ext cx="6172199" cy="4525963"/>
          </a:xfrm>
          <a:prstGeom prst="rect">
            <a:avLst/>
          </a:prstGeom>
          <a:noFill/>
          <a:ln>
            <a:noFill/>
          </a:ln>
        </p:spPr>
        <p:txBody>
          <a:bodyPr vert="horz" lIns="91425" tIns="45700" rIns="91425" bIns="45700" rtlCol="0" anchor="t" anchorCtr="0">
            <a:noAutofit/>
          </a:bodyPr>
          <a:lstStyle/>
          <a:p>
            <a:pPr indent="-342900">
              <a:spcBef>
                <a:spcPts val="0"/>
              </a:spcBef>
              <a:buSzPct val="100000"/>
            </a:pPr>
            <a:r>
              <a:rPr lang="en-US" dirty="0">
                <a:rtl val="0"/>
              </a:rPr>
              <a:t>Why reinvent the wheel?</a:t>
            </a:r>
          </a:p>
          <a:p>
            <a:pPr indent="-342900">
              <a:buSzPct val="100000"/>
            </a:pPr>
            <a:r>
              <a:rPr lang="en-US" dirty="0">
                <a:rtl val="0"/>
              </a:rPr>
              <a:t>Il Math Teach and Talk </a:t>
            </a:r>
          </a:p>
          <a:p>
            <a:pPr lvl="1" indent="-285750">
              <a:buSzPct val="100000"/>
            </a:pPr>
            <a:r>
              <a:rPr lang="en-US" u="sng" dirty="0">
                <a:solidFill>
                  <a:schemeClr val="hlink"/>
                </a:solidFill>
                <a:hlinkClick r:id="rId3"/>
                <a:rtl val="0"/>
              </a:rPr>
              <a:t>http://www.ilteachandtalk.org/</a:t>
            </a:r>
          </a:p>
          <a:p>
            <a:pPr lvl="1">
              <a:buNone/>
            </a:pPr>
            <a:endParaRPr dirty="0">
              <a:rtl val="0"/>
            </a:endParaRPr>
          </a:p>
          <a:p>
            <a:pPr indent="-342900">
              <a:buSzPct val="100000"/>
            </a:pPr>
            <a:r>
              <a:rPr lang="en-US" dirty="0">
                <a:rtl val="0"/>
              </a:rPr>
              <a:t>Plan and Facilitate some Math Talks</a:t>
            </a:r>
          </a:p>
        </p:txBody>
      </p:sp>
      <p:pic>
        <p:nvPicPr>
          <p:cNvPr id="353" name="Shape 353"/>
          <p:cNvPicPr preferRelativeResize="0"/>
          <p:nvPr/>
        </p:nvPicPr>
        <p:blipFill rotWithShape="1">
          <a:blip r:embed="rId4">
            <a:alphaModFix/>
          </a:blip>
          <a:srcRect/>
          <a:stretch/>
        </p:blipFill>
        <p:spPr>
          <a:xfrm>
            <a:off x="6786036" y="1524000"/>
            <a:ext cx="3861911" cy="4038598"/>
          </a:xfrm>
          <a:prstGeom prst="rect">
            <a:avLst/>
          </a:prstGeom>
          <a:noFill/>
          <a:ln>
            <a:noFill/>
          </a:ln>
        </p:spPr>
      </p:pic>
    </p:spTree>
    <p:extLst>
      <p:ext uri="{BB962C8B-B14F-4D97-AF65-F5344CB8AC3E}">
        <p14:creationId xmlns:p14="http://schemas.microsoft.com/office/powerpoint/2010/main" val="1923584868"/>
      </p:ext>
    </p:extLst>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9" name="Shape 269"/>
          <p:cNvSpPr/>
          <p:nvPr/>
        </p:nvSpPr>
        <p:spPr>
          <a:xfrm>
            <a:off x="2667000" y="1397000"/>
            <a:ext cx="6858000" cy="5461000"/>
          </a:xfrm>
          <a:custGeom>
            <a:avLst/>
            <a:gdLst/>
            <a:ahLst/>
            <a:cxnLst/>
            <a:rect l="0" t="0" r="0" b="0"/>
            <a:pathLst>
              <a:path w="120000" h="120000" extrusionOk="0">
                <a:moveTo>
                  <a:pt x="0" y="0"/>
                </a:moveTo>
                <a:lnTo>
                  <a:pt x="120000" y="0"/>
                </a:lnTo>
                <a:lnTo>
                  <a:pt x="120000" y="120000"/>
                </a:lnTo>
                <a:lnTo>
                  <a:pt x="0" y="120000"/>
                </a:lnTo>
                <a:close/>
              </a:path>
              <a:path w="120000" h="120000" fill="none" extrusionOk="0">
                <a:moveTo>
                  <a:pt x="-9999" y="0"/>
                </a:moveTo>
                <a:close/>
              </a:path>
              <a:path w="120000" h="120000" fill="none" extrusionOk="0">
                <a:moveTo>
                  <a:pt x="-9999" y="22499"/>
                </a:moveTo>
                <a:lnTo>
                  <a:pt x="-45999" y="135000"/>
                </a:lnTo>
              </a:path>
            </a:pathLst>
          </a:custGeom>
          <a:noFill/>
          <a:ln>
            <a:noFill/>
          </a:ln>
        </p:spPr>
        <p:txBody>
          <a:bodyPr lIns="91425" tIns="45700" rIns="91425" bIns="45700" anchor="ctr" anchorCtr="1">
            <a:noAutofit/>
          </a:bodyPr>
          <a:lstStyle/>
          <a:p>
            <a:pPr marL="114300" lvl="1" indent="12700">
              <a:lnSpc>
                <a:spcPct val="75000"/>
              </a:lnSpc>
              <a:spcAft>
                <a:spcPts val="200"/>
              </a:spcAft>
              <a:buClr>
                <a:schemeClr val="dk1"/>
              </a:buClr>
            </a:pPr>
            <a:endParaRPr sz="2000" b="1">
              <a:solidFill>
                <a:schemeClr val="dk1"/>
              </a:solidFill>
              <a:latin typeface="Calibri"/>
              <a:ea typeface="Calibri"/>
              <a:cs typeface="Calibri"/>
              <a:sym typeface="Calibri"/>
              <a:rtl val="0"/>
            </a:endParaRPr>
          </a:p>
        </p:txBody>
      </p:sp>
      <p:pic>
        <p:nvPicPr>
          <p:cNvPr id="270" name="Shape 270"/>
          <p:cNvPicPr preferRelativeResize="0"/>
          <p:nvPr/>
        </p:nvPicPr>
        <p:blipFill rotWithShape="1">
          <a:blip r:embed="rId3">
            <a:alphaModFix/>
          </a:blip>
          <a:srcRect/>
          <a:stretch/>
        </p:blipFill>
        <p:spPr>
          <a:xfrm>
            <a:off x="2095500" y="431750"/>
            <a:ext cx="8001000" cy="5434013"/>
          </a:xfrm>
          <a:prstGeom prst="rect">
            <a:avLst/>
          </a:prstGeom>
          <a:noFill/>
          <a:ln>
            <a:noFill/>
          </a:ln>
        </p:spPr>
      </p:pic>
      <p:sp>
        <p:nvSpPr>
          <p:cNvPr id="271" name="Shape 271"/>
          <p:cNvSpPr txBox="1"/>
          <p:nvPr/>
        </p:nvSpPr>
        <p:spPr>
          <a:xfrm>
            <a:off x="2514600" y="1524000"/>
            <a:ext cx="1752600" cy="830996"/>
          </a:xfrm>
          <a:prstGeom prst="rect">
            <a:avLst/>
          </a:prstGeom>
          <a:noFill/>
          <a:ln>
            <a:noFill/>
          </a:ln>
        </p:spPr>
        <p:txBody>
          <a:bodyPr lIns="91425" tIns="45700" rIns="91425" bIns="45700" anchor="t" anchorCtr="0">
            <a:noAutofit/>
          </a:bodyPr>
          <a:lstStyle/>
          <a:p>
            <a:pPr>
              <a:buClr>
                <a:srgbClr val="000000"/>
              </a:buClr>
              <a:buSzPct val="25000"/>
            </a:pPr>
            <a:r>
              <a:rPr lang="en-US" sz="2400" dirty="0">
                <a:solidFill>
                  <a:srgbClr val="000000"/>
                </a:solidFill>
                <a:latin typeface="Arial"/>
                <a:ea typeface="Arial"/>
                <a:cs typeface="Arial"/>
                <a:sym typeface="Arial"/>
                <a:rtl val="0"/>
              </a:rPr>
              <a:t>Teacher Evaluation</a:t>
            </a:r>
          </a:p>
        </p:txBody>
      </p:sp>
      <p:sp>
        <p:nvSpPr>
          <p:cNvPr id="272" name="Shape 272"/>
          <p:cNvSpPr txBox="1"/>
          <p:nvPr/>
        </p:nvSpPr>
        <p:spPr>
          <a:xfrm>
            <a:off x="4267200" y="2688995"/>
            <a:ext cx="4114800" cy="1524000"/>
          </a:xfrm>
          <a:prstGeom prst="rect">
            <a:avLst/>
          </a:prstGeom>
          <a:noFill/>
          <a:ln>
            <a:noFill/>
          </a:ln>
        </p:spPr>
        <p:txBody>
          <a:bodyPr lIns="91425" tIns="45700" rIns="91425" bIns="45700" anchor="t" anchorCtr="0">
            <a:noAutofit/>
          </a:bodyPr>
          <a:lstStyle/>
          <a:p>
            <a:pPr>
              <a:buClr>
                <a:srgbClr val="000000"/>
              </a:buClr>
              <a:buSzPct val="25000"/>
            </a:pPr>
            <a:r>
              <a:rPr lang="en-US" sz="5400" b="1" dirty="0">
                <a:solidFill>
                  <a:srgbClr val="000000"/>
                </a:solidFill>
                <a:latin typeface="Arial"/>
                <a:ea typeface="Arial"/>
                <a:cs typeface="Arial"/>
                <a:sym typeface="Arial"/>
                <a:rtl val="0"/>
              </a:rPr>
              <a:t>Math Talks</a:t>
            </a:r>
          </a:p>
        </p:txBody>
      </p:sp>
      <p:sp>
        <p:nvSpPr>
          <p:cNvPr id="273" name="Shape 273"/>
          <p:cNvSpPr txBox="1"/>
          <p:nvPr/>
        </p:nvSpPr>
        <p:spPr>
          <a:xfrm>
            <a:off x="8001001" y="3907739"/>
            <a:ext cx="1600199" cy="830996"/>
          </a:xfrm>
          <a:prstGeom prst="rect">
            <a:avLst/>
          </a:prstGeom>
          <a:noFill/>
          <a:ln>
            <a:noFill/>
          </a:ln>
        </p:spPr>
        <p:txBody>
          <a:bodyPr lIns="91425" tIns="45700" rIns="91425" bIns="45700" anchor="t" anchorCtr="0">
            <a:noAutofit/>
          </a:bodyPr>
          <a:lstStyle/>
          <a:p>
            <a:pPr>
              <a:buClr>
                <a:srgbClr val="000000"/>
              </a:buClr>
              <a:buSzPct val="25000"/>
            </a:pPr>
            <a:r>
              <a:rPr lang="en-US" sz="2400" dirty="0">
                <a:solidFill>
                  <a:srgbClr val="000000"/>
                </a:solidFill>
                <a:latin typeface="Arial"/>
                <a:ea typeface="Arial"/>
                <a:cs typeface="Arial"/>
                <a:sym typeface="Arial"/>
                <a:rtl val="0"/>
              </a:rPr>
              <a:t>Growth Mindset</a:t>
            </a:r>
          </a:p>
        </p:txBody>
      </p:sp>
      <p:sp>
        <p:nvSpPr>
          <p:cNvPr id="274" name="Shape 274"/>
          <p:cNvSpPr txBox="1"/>
          <p:nvPr/>
        </p:nvSpPr>
        <p:spPr>
          <a:xfrm>
            <a:off x="2933700" y="4059778"/>
            <a:ext cx="1524000" cy="523219"/>
          </a:xfrm>
          <a:prstGeom prst="rect">
            <a:avLst/>
          </a:prstGeom>
          <a:noFill/>
          <a:ln>
            <a:noFill/>
          </a:ln>
        </p:spPr>
        <p:txBody>
          <a:bodyPr lIns="91425" tIns="45700" rIns="91425" bIns="45700" anchor="t" anchorCtr="0">
            <a:noAutofit/>
          </a:bodyPr>
          <a:lstStyle/>
          <a:p>
            <a:pPr>
              <a:buClr>
                <a:srgbClr val="000000"/>
              </a:buClr>
              <a:buSzPct val="25000"/>
            </a:pPr>
            <a:r>
              <a:rPr lang="en-US" sz="2800" dirty="0">
                <a:solidFill>
                  <a:srgbClr val="000000"/>
                </a:solidFill>
                <a:latin typeface="Arial"/>
                <a:ea typeface="Arial"/>
                <a:cs typeface="Arial"/>
                <a:sym typeface="Arial"/>
                <a:rtl val="0"/>
              </a:rPr>
              <a:t>Rigor</a:t>
            </a:r>
          </a:p>
        </p:txBody>
      </p:sp>
      <p:sp>
        <p:nvSpPr>
          <p:cNvPr id="275" name="Shape 275"/>
          <p:cNvSpPr txBox="1"/>
          <p:nvPr/>
        </p:nvSpPr>
        <p:spPr>
          <a:xfrm>
            <a:off x="8077201" y="1524001"/>
            <a:ext cx="1600199" cy="523219"/>
          </a:xfrm>
          <a:prstGeom prst="rect">
            <a:avLst/>
          </a:prstGeom>
          <a:noFill/>
          <a:ln>
            <a:noFill/>
          </a:ln>
        </p:spPr>
        <p:txBody>
          <a:bodyPr lIns="91425" tIns="45700" rIns="91425" bIns="45700" anchor="t" anchorCtr="0">
            <a:noAutofit/>
          </a:bodyPr>
          <a:lstStyle/>
          <a:p>
            <a:pPr>
              <a:buClr>
                <a:srgbClr val="000000"/>
              </a:buClr>
              <a:buSzPct val="25000"/>
            </a:pPr>
            <a:r>
              <a:rPr lang="en-US" sz="2800" dirty="0">
                <a:solidFill>
                  <a:srgbClr val="000000"/>
                </a:solidFill>
                <a:latin typeface="Arial"/>
                <a:ea typeface="Arial"/>
                <a:cs typeface="Arial"/>
                <a:sym typeface="Arial"/>
                <a:rtl val="0"/>
              </a:rPr>
              <a:t>Fluency</a:t>
            </a:r>
          </a:p>
        </p:txBody>
      </p:sp>
      <p:sp>
        <p:nvSpPr>
          <p:cNvPr id="276" name="Shape 276"/>
          <p:cNvSpPr txBox="1"/>
          <p:nvPr/>
        </p:nvSpPr>
        <p:spPr>
          <a:xfrm>
            <a:off x="5180556" y="4808547"/>
            <a:ext cx="2057400" cy="461664"/>
          </a:xfrm>
          <a:prstGeom prst="rect">
            <a:avLst/>
          </a:prstGeom>
          <a:noFill/>
          <a:ln>
            <a:noFill/>
          </a:ln>
        </p:spPr>
        <p:txBody>
          <a:bodyPr lIns="91425" tIns="45700" rIns="91425" bIns="45700" anchor="t" anchorCtr="0">
            <a:noAutofit/>
          </a:bodyPr>
          <a:lstStyle/>
          <a:p>
            <a:pPr>
              <a:buClr>
                <a:srgbClr val="000000"/>
              </a:buClr>
              <a:buSzPct val="25000"/>
            </a:pPr>
            <a:r>
              <a:rPr lang="en-US" sz="2400" dirty="0">
                <a:solidFill>
                  <a:srgbClr val="000000"/>
                </a:solidFill>
                <a:latin typeface="Arial"/>
                <a:ea typeface="Arial"/>
                <a:cs typeface="Arial"/>
                <a:sym typeface="Arial"/>
                <a:rtl val="0"/>
              </a:rPr>
              <a:t>Assessment</a:t>
            </a:r>
          </a:p>
        </p:txBody>
      </p:sp>
      <p:sp>
        <p:nvSpPr>
          <p:cNvPr id="2" name="TextBox 1"/>
          <p:cNvSpPr txBox="1"/>
          <p:nvPr/>
        </p:nvSpPr>
        <p:spPr>
          <a:xfrm>
            <a:off x="5295900" y="1554777"/>
            <a:ext cx="2057400" cy="461665"/>
          </a:xfrm>
          <a:prstGeom prst="rect">
            <a:avLst/>
          </a:prstGeom>
          <a:noFill/>
        </p:spPr>
        <p:txBody>
          <a:bodyPr wrap="square" rtlCol="0">
            <a:spAutoFit/>
          </a:bodyPr>
          <a:lstStyle/>
          <a:p>
            <a:r>
              <a:rPr lang="en-US" sz="2400" dirty="0"/>
              <a:t>SEL Goal 2</a:t>
            </a:r>
          </a:p>
        </p:txBody>
      </p:sp>
    </p:spTree>
    <p:extLst>
      <p:ext uri="{BB962C8B-B14F-4D97-AF65-F5344CB8AC3E}">
        <p14:creationId xmlns:p14="http://schemas.microsoft.com/office/powerpoint/2010/main" val="1088365014"/>
      </p:ext>
    </p:extLst>
  </p:cSld>
  <p:clrMapOvr>
    <a:masterClrMapping/>
  </p:clrMapOvr>
  <p:transition spd="slow">
    <p:cut/>
  </p:transition>
</p:sld>
</file>

<file path=ppt/theme/theme1.xml><?xml version="1.0" encoding="utf-8"?>
<a:theme xmlns:a="http://schemas.openxmlformats.org/drawingml/2006/main" name="CIA Master">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28000"/>
              </a:schemeClr>
            </a:gs>
            <a:gs pos="50000">
              <a:schemeClr val="phClr">
                <a:shade val="100000"/>
                <a:hueMod val="100000"/>
                <a:satMod val="110000"/>
                <a:lumMod val="130000"/>
              </a:schemeClr>
            </a:gs>
            <a:gs pos="100000">
              <a:schemeClr val="phClr">
                <a:shade val="78000"/>
                <a:hueMod val="118000"/>
                <a:satMod val="12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7DC10E3-4FF5-456B-A359-A0F378C1E5FB}"/>
    </a:ext>
  </a:extLst>
</a:theme>
</file>

<file path=ppt/theme/theme2.xml><?xml version="1.0" encoding="utf-8"?>
<a:theme xmlns:a="http://schemas.openxmlformats.org/drawingml/2006/main" name="1_Berli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28000"/>
              </a:schemeClr>
            </a:gs>
            <a:gs pos="50000">
              <a:schemeClr val="phClr">
                <a:shade val="100000"/>
                <a:hueMod val="100000"/>
                <a:satMod val="110000"/>
                <a:lumMod val="130000"/>
              </a:schemeClr>
            </a:gs>
            <a:gs pos="100000">
              <a:schemeClr val="phClr">
                <a:shade val="78000"/>
                <a:hueMod val="118000"/>
                <a:satMod val="12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7DC10E3-4FF5-456B-A359-A0F378C1E5F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1523</TotalTime>
  <Words>1329</Words>
  <Application>Microsoft Office PowerPoint</Application>
  <PresentationFormat>Widescreen</PresentationFormat>
  <Paragraphs>129</Paragraphs>
  <Slides>12</Slides>
  <Notes>10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vt:i4>
      </vt:variant>
    </vt:vector>
  </HeadingPairs>
  <TitlesOfParts>
    <vt:vector size="18" baseType="lpstr">
      <vt:lpstr>Arial</vt:lpstr>
      <vt:lpstr>Calibri</vt:lpstr>
      <vt:lpstr>Droid Sans Mono</vt:lpstr>
      <vt:lpstr>Trebuchet MS</vt:lpstr>
      <vt:lpstr>CIA Master</vt:lpstr>
      <vt:lpstr>1_Berlin</vt:lpstr>
      <vt:lpstr>Facilitating Math Talks</vt:lpstr>
      <vt:lpstr>PowerPoint Presentation</vt:lpstr>
      <vt:lpstr>          The National Council of Teachers of Mathematics (NCTM) in their 1991 professional standards describes discourse as ways of representing, thinking, talking, agreeing, and disagreeing; the way ideas are exchanged and what the ideas entail; and as being shaped by the tasks in which students engage as well as by the nature of the learning environment. </vt:lpstr>
      <vt:lpstr>Engaging Prior Knowledge:</vt:lpstr>
      <vt:lpstr>PowerPoint Presentation</vt:lpstr>
      <vt:lpstr>PowerPoint Presentation</vt:lpstr>
      <vt:lpstr>Steps of a Math Talk:</vt:lpstr>
      <vt:lpstr>Opportunity for application </vt:lpstr>
      <vt:lpstr>PowerPoint Presentation</vt:lpstr>
      <vt:lpstr>Planning a Number Talk </vt:lpstr>
      <vt:lpstr>Concerns</vt:lpstr>
      <vt:lpstr>Tools and Resources for:  ELA MATH Science Social Science Social Emotional Learning Technology Fine Arts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McClure</dc:creator>
  <cp:lastModifiedBy>jmpsheppard@gmail.com</cp:lastModifiedBy>
  <cp:revision>37</cp:revision>
  <dcterms:created xsi:type="dcterms:W3CDTF">2017-06-08T13:53:39Z</dcterms:created>
  <dcterms:modified xsi:type="dcterms:W3CDTF">2017-08-21T20:34:46Z</dcterms:modified>
</cp:coreProperties>
</file>